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83" r:id="rId1"/>
  </p:sldMasterIdLst>
  <p:notesMasterIdLst>
    <p:notesMasterId r:id="rId66"/>
  </p:notesMasterIdLst>
  <p:sldIdLst>
    <p:sldId id="256" r:id="rId2"/>
    <p:sldId id="258" r:id="rId3"/>
    <p:sldId id="312" r:id="rId4"/>
    <p:sldId id="307" r:id="rId5"/>
    <p:sldId id="259" r:id="rId6"/>
    <p:sldId id="260" r:id="rId7"/>
    <p:sldId id="310" r:id="rId8"/>
    <p:sldId id="257" r:id="rId9"/>
    <p:sldId id="308" r:id="rId10"/>
    <p:sldId id="261" r:id="rId11"/>
    <p:sldId id="262" r:id="rId12"/>
    <p:sldId id="263" r:id="rId13"/>
    <p:sldId id="275" r:id="rId14"/>
    <p:sldId id="276" r:id="rId15"/>
    <p:sldId id="314" r:id="rId16"/>
    <p:sldId id="270" r:id="rId17"/>
    <p:sldId id="316" r:id="rId18"/>
    <p:sldId id="274" r:id="rId19"/>
    <p:sldId id="264" r:id="rId20"/>
    <p:sldId id="313" r:id="rId21"/>
    <p:sldId id="277" r:id="rId22"/>
    <p:sldId id="286" r:id="rId23"/>
    <p:sldId id="285" r:id="rId24"/>
    <p:sldId id="301" r:id="rId25"/>
    <p:sldId id="306" r:id="rId26"/>
    <p:sldId id="269" r:id="rId27"/>
    <p:sldId id="272" r:id="rId28"/>
    <p:sldId id="315" r:id="rId29"/>
    <p:sldId id="287" r:id="rId30"/>
    <p:sldId id="288" r:id="rId31"/>
    <p:sldId id="291" r:id="rId32"/>
    <p:sldId id="292" r:id="rId33"/>
    <p:sldId id="317" r:id="rId34"/>
    <p:sldId id="278" r:id="rId35"/>
    <p:sldId id="283" r:id="rId36"/>
    <p:sldId id="271" r:id="rId37"/>
    <p:sldId id="280" r:id="rId38"/>
    <p:sldId id="279" r:id="rId39"/>
    <p:sldId id="281" r:id="rId40"/>
    <p:sldId id="282" r:id="rId41"/>
    <p:sldId id="318" r:id="rId42"/>
    <p:sldId id="289" r:id="rId43"/>
    <p:sldId id="319" r:id="rId44"/>
    <p:sldId id="294" r:id="rId45"/>
    <p:sldId id="296" r:id="rId46"/>
    <p:sldId id="298" r:id="rId47"/>
    <p:sldId id="297" r:id="rId48"/>
    <p:sldId id="299" r:id="rId49"/>
    <p:sldId id="295" r:id="rId50"/>
    <p:sldId id="293" r:id="rId51"/>
    <p:sldId id="311" r:id="rId52"/>
    <p:sldId id="265" r:id="rId53"/>
    <p:sldId id="268" r:id="rId54"/>
    <p:sldId id="267" r:id="rId55"/>
    <p:sldId id="322" r:id="rId56"/>
    <p:sldId id="300" r:id="rId57"/>
    <p:sldId id="320" r:id="rId58"/>
    <p:sldId id="290" r:id="rId59"/>
    <p:sldId id="321" r:id="rId60"/>
    <p:sldId id="302" r:id="rId61"/>
    <p:sldId id="303" r:id="rId62"/>
    <p:sldId id="304" r:id="rId63"/>
    <p:sldId id="305" r:id="rId64"/>
    <p:sldId id="284" r:id="rId6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>
    <p:restoredLeft sz="4650" autoAdjust="0"/>
    <p:restoredTop sz="96357" autoAdjust="0"/>
  </p:normalViewPr>
  <p:slideViewPr>
    <p:cSldViewPr snapToGrid="0">
      <p:cViewPr varScale="1">
        <p:scale>
          <a:sx n="110" d="100"/>
          <a:sy n="110" d="100"/>
        </p:scale>
        <p:origin x="13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592EC6-5A83-49E7-90B3-C3A79E6C41BE}" type="datetimeFigureOut">
              <a:rPr lang="pt-PT" smtClean="0"/>
              <a:t>20/07/2022</a:t>
            </a:fld>
            <a:endParaRPr lang="pt-P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9E601C-C450-47E1-B990-E40DA3095D4F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3168671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Positive/False Results</a:t>
            </a:r>
          </a:p>
          <a:p>
            <a:r>
              <a:rPr lang="en-US" dirty="0"/>
              <a:t>Google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Positive/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 err="1"/>
              <a:t>Linkedin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Location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Studied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Interests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“Friends”</a:t>
            </a:r>
          </a:p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548312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18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899485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19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801489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21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121045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22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149671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23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253993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24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6942317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25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4955823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26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39782121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27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3284638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29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526026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Positive/False Results</a:t>
            </a:r>
          </a:p>
          <a:p>
            <a:r>
              <a:rPr lang="en-US" dirty="0"/>
              <a:t>Google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Positive/</a:t>
            </a:r>
          </a:p>
          <a:p>
            <a:r>
              <a:rPr lang="en-US" dirty="0" err="1"/>
              <a:t>Youtube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Account PAOV1976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Subscriptions (Interests, Friends)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Subscribers (Friends ?)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 err="1"/>
              <a:t>Linkedin</a:t>
            </a: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Location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Studied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Interests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“Friends”</a:t>
            </a:r>
          </a:p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667786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30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018871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31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826715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32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2328259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34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5777307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35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2332877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36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9307760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37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8198650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38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6455452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39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8160445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40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477150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10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3127484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42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5536554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44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3282432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45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3155895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46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3746863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47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5279933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48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0459700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49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3052142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50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7816892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52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9034095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53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291955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11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270476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54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0697517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56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046684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58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8147303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60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3458506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61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31777833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62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65995905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63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4814598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64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494367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12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47105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13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931772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14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371046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16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705968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17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79397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30DB-FE21-4061-9927-2F233AF1D864}" type="datetimeFigureOut">
              <a:rPr lang="pt-PT" smtClean="0"/>
              <a:t>20/07/2022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713684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30DB-FE21-4061-9927-2F233AF1D864}" type="datetimeFigureOut">
              <a:rPr lang="pt-PT" smtClean="0"/>
              <a:t>20/07/2022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073871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30DB-FE21-4061-9927-2F233AF1D864}" type="datetimeFigureOut">
              <a:rPr lang="pt-PT" smtClean="0"/>
              <a:t>20/07/2022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651447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30DB-FE21-4061-9927-2F233AF1D864}" type="datetimeFigureOut">
              <a:rPr lang="pt-PT" smtClean="0"/>
              <a:t>20/07/2022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68280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30DB-FE21-4061-9927-2F233AF1D864}" type="datetimeFigureOut">
              <a:rPr lang="pt-PT" smtClean="0"/>
              <a:t>20/07/2022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314577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30DB-FE21-4061-9927-2F233AF1D864}" type="datetimeFigureOut">
              <a:rPr lang="pt-PT" smtClean="0"/>
              <a:t>20/07/2022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641295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30DB-FE21-4061-9927-2F233AF1D864}" type="datetimeFigureOut">
              <a:rPr lang="pt-PT" smtClean="0"/>
              <a:t>20/07/2022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71777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30DB-FE21-4061-9927-2F233AF1D864}" type="datetimeFigureOut">
              <a:rPr lang="pt-PT" smtClean="0"/>
              <a:t>20/07/2022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424002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30DB-FE21-4061-9927-2F233AF1D864}" type="datetimeFigureOut">
              <a:rPr lang="pt-PT" smtClean="0"/>
              <a:t>20/07/2022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74757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30DB-FE21-4061-9927-2F233AF1D864}" type="datetimeFigureOut">
              <a:rPr lang="pt-PT" smtClean="0"/>
              <a:t>20/07/2022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84864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30DB-FE21-4061-9927-2F233AF1D864}" type="datetimeFigureOut">
              <a:rPr lang="pt-PT" smtClean="0"/>
              <a:t>20/07/2022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739725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30DB-FE21-4061-9927-2F233AF1D864}" type="datetimeFigureOut">
              <a:rPr lang="pt-PT" smtClean="0"/>
              <a:t>20/07/2022</a:t>
            </a:fld>
            <a:endParaRPr lang="pt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07088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30DB-FE21-4061-9927-2F233AF1D864}" type="datetimeFigureOut">
              <a:rPr lang="pt-PT" smtClean="0"/>
              <a:t>20/07/2022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340699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30DB-FE21-4061-9927-2F233AF1D864}" type="datetimeFigureOut">
              <a:rPr lang="pt-PT" smtClean="0"/>
              <a:t>20/07/2022</a:t>
            </a:fld>
            <a:endParaRPr lang="pt-P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23601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30DB-FE21-4061-9927-2F233AF1D864}" type="datetimeFigureOut">
              <a:rPr lang="pt-PT" smtClean="0"/>
              <a:t>20/07/2022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404184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30DB-FE21-4061-9927-2F233AF1D864}" type="datetimeFigureOut">
              <a:rPr lang="pt-PT" smtClean="0"/>
              <a:t>20/07/2022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4659862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30DB-FE21-4061-9927-2F233AF1D864}" type="datetimeFigureOut">
              <a:rPr lang="pt-PT" smtClean="0"/>
              <a:t>20/07/2022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31792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4" r:id="rId1"/>
    <p:sldLayoutId id="2147483885" r:id="rId2"/>
    <p:sldLayoutId id="2147483886" r:id="rId3"/>
    <p:sldLayoutId id="2147483887" r:id="rId4"/>
    <p:sldLayoutId id="2147483888" r:id="rId5"/>
    <p:sldLayoutId id="2147483889" r:id="rId6"/>
    <p:sldLayoutId id="2147483890" r:id="rId7"/>
    <p:sldLayoutId id="2147483891" r:id="rId8"/>
    <p:sldLayoutId id="2147483892" r:id="rId9"/>
    <p:sldLayoutId id="2147483893" r:id="rId10"/>
    <p:sldLayoutId id="2147483894" r:id="rId11"/>
    <p:sldLayoutId id="2147483895" r:id="rId12"/>
    <p:sldLayoutId id="2147483896" r:id="rId13"/>
    <p:sldLayoutId id="2147483897" r:id="rId14"/>
    <p:sldLayoutId id="2147483898" r:id="rId15"/>
    <p:sldLayoutId id="214748389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baidu.com/" TargetMode="External"/><Relationship Id="rId3" Type="http://schemas.openxmlformats.org/officeDocument/2006/relationships/hyperlink" Target="https://www.google.com/" TargetMode="External"/><Relationship Id="rId7" Type="http://schemas.openxmlformats.org/officeDocument/2006/relationships/hyperlink" Target="https://duckduckgo.com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ask.com/" TargetMode="External"/><Relationship Id="rId5" Type="http://schemas.openxmlformats.org/officeDocument/2006/relationships/hyperlink" Target="https://www.yahoo.com/" TargetMode="External"/><Relationship Id="rId4" Type="http://schemas.openxmlformats.org/officeDocument/2006/relationships/hyperlink" Target="https://www.bing.com/" TargetMode="External"/><Relationship Id="rId9" Type="http://schemas.openxmlformats.org/officeDocument/2006/relationships/hyperlink" Target="https://yandex.com/" TargetMode="Externa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://www.googleguide.com/print/adv_op_ref.pdf" TargetMode="External"/><Relationship Id="rId3" Type="http://schemas.openxmlformats.org/officeDocument/2006/relationships/hyperlink" Target="https://www.google.com/advanced_search" TargetMode="External"/><Relationship Id="rId7" Type="http://schemas.openxmlformats.org/officeDocument/2006/relationships/hyperlink" Target="http://www.googleguide.com/using_advanced_operators.html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boxpiper.com/posts/google-dork-list" TargetMode="External"/><Relationship Id="rId5" Type="http://schemas.openxmlformats.org/officeDocument/2006/relationships/hyperlink" Target="https://gbhackers.com/latest-google-dorks-list/" TargetMode="External"/><Relationship Id="rId4" Type="http://schemas.openxmlformats.org/officeDocument/2006/relationships/hyperlink" Target="https://www.exploit-db.com/google-hacking-database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ahrefs.com/blog/google-advanced-search-operators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pt/search?q=%22recibo+de+vencimento%22+filetype%3Apdf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search?q=%E2%80%9Chacked+by%E2%80%9D+site%253Apt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virustotal.com/gui/home/upload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itereport.netcraft.com/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10minutemail.com/" TargetMode="External"/><Relationship Id="rId7" Type="http://schemas.openxmlformats.org/officeDocument/2006/relationships/hyperlink" Target="https://tails.boum.org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torproject.org/" TargetMode="External"/><Relationship Id="rId5" Type="http://schemas.openxmlformats.org/officeDocument/2006/relationships/hyperlink" Target="https://www.guerrillamail.com/" TargetMode="External"/><Relationship Id="rId4" Type="http://schemas.openxmlformats.org/officeDocument/2006/relationships/hyperlink" Target="https://www.20minutemail.com/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abnol.org/internet/email/gmail-email-alias-two-separate-gmail-address/2388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password.kaspersky.com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danielmiessler/SecLists/tree/master/Passwords/Default-Credentials" TargetMode="External"/><Relationship Id="rId5" Type="http://schemas.openxmlformats.org/officeDocument/2006/relationships/hyperlink" Target="https://github.com/danielmiessler/SecLists/tree/master/Passwords" TargetMode="External"/><Relationship Id="rId4" Type="http://schemas.openxmlformats.org/officeDocument/2006/relationships/hyperlink" Target="https://github.com/danielmiessler/SecLists/tree/master/Usernames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Open-source_intelligence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especiais.rr.pt/pegada-digital/pedi-os-meus-dados-a-70-empresas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mz.com/2020/02/19/pop-smoke-dead-dies-20-murdered-home-invasion-robbery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xIWqvJXKLjg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osintframework.com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sowsearch.info/" TargetMode="External"/><Relationship Id="rId3" Type="http://schemas.openxmlformats.org/officeDocument/2006/relationships/hyperlink" Target="http://ipinfo.io/ip" TargetMode="External"/><Relationship Id="rId7" Type="http://schemas.openxmlformats.org/officeDocument/2006/relationships/hyperlink" Target="https://stalkface.com/en/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witter.com/search-advanced" TargetMode="External"/><Relationship Id="rId5" Type="http://schemas.openxmlformats.org/officeDocument/2006/relationships/hyperlink" Target="https://mylocation.org/" TargetMode="External"/><Relationship Id="rId4" Type="http://schemas.openxmlformats.org/officeDocument/2006/relationships/hyperlink" Target="https://www.ip2location.com/" TargetMode="External"/><Relationship Id="rId9" Type="http://schemas.openxmlformats.org/officeDocument/2006/relationships/hyperlink" Target="https://intelx.io/tools?tab=facebook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sync.me/" TargetMode="External"/><Relationship Id="rId7" Type="http://schemas.openxmlformats.org/officeDocument/2006/relationships/hyperlink" Target="https://tinder.com/@joanavieira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namecheckup.com/" TargetMode="External"/><Relationship Id="rId5" Type="http://schemas.openxmlformats.org/officeDocument/2006/relationships/hyperlink" Target="https://whatsmyname.app/" TargetMode="External"/><Relationship Id="rId4" Type="http://schemas.openxmlformats.org/officeDocument/2006/relationships/hyperlink" Target="https://namechk.com/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pt.linkedin.com/in/pedroaovieira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xing.com/profile/Pedro_Vieira12" TargetMode="Externa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ase.gov.pt/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base.gov.pt/Base4/pt/resultados/?type=doc_documentos&amp;id=557734&amp;ext=.pdf" TargetMode="External"/><Relationship Id="rId4" Type="http://schemas.openxmlformats.org/officeDocument/2006/relationships/hyperlink" Target="https://www.base.gov.pt/Base4/pt/detalhe/?type=contratos&amp;id=4976641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troyhunt.com/controlling-vehicle-features-of-nissan/" TargetMode="External"/><Relationship Id="rId3" Type="http://schemas.openxmlformats.org/officeDocument/2006/relationships/hyperlink" Target="https://www.automovelonline.mj.pt/AutoOnlineProd/" TargetMode="External"/><Relationship Id="rId7" Type="http://schemas.openxmlformats.org/officeDocument/2006/relationships/hyperlink" Target="https://www.lastvin.com/vin/Grj0VEMm3W3EOlM4n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lastvin.com/" TargetMode="External"/><Relationship Id="rId5" Type="http://schemas.openxmlformats.org/officeDocument/2006/relationships/hyperlink" Target="https://www.google.com/search?q=certid%C3%A3o+permanente+automovel" TargetMode="External"/><Relationship Id="rId4" Type="http://schemas.openxmlformats.org/officeDocument/2006/relationships/hyperlink" Target="https://justica.gov.pt/Servicos/Pedir-e-consultar-certidao-permanente-automovel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sf.com.pt/isp/Templates/Atendimento/PesquisaVeiculoSeguro.aspx?FRAMELESS=false&amp;NRNODEGUID=%7b09089E16-115D-4C82-9C64-FDA43D5FF098%7d&amp;NRORIGINALURL=%2fNR%2fexeres%2f019EEB91-E357-4A7C-8BD2-B62293701692%2ehtm&amp;NRCACHEHINT=Guest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asf.com.pt/NR/exeres/36FAA444-8049-428C-8E89-09909A9C1300.htm?matricula=01-ef-34&amp;data=20120703" TargetMode="External"/><Relationship Id="rId4" Type="http://schemas.openxmlformats.org/officeDocument/2006/relationships/hyperlink" Target="https://www.asf.com.pt/NR/exeres/36FAA444-8049-428C-8E89-09909A9C1300.htm?matricula=01-ef-34&amp;data=20220703" TargetMode="Externa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hyperlink" Target="https://vendas.portaldasfinancas.gov.pt/bens/detalheFoto.action?iRepfin=0469&amp;iAno=2022&amp;iNrordem=1&amp;iNrfoto=2" TargetMode="External"/><Relationship Id="rId3" Type="http://schemas.openxmlformats.org/officeDocument/2006/relationships/hyperlink" Target="https://www.predialonline.pt/" TargetMode="External"/><Relationship Id="rId7" Type="http://schemas.openxmlformats.org/officeDocument/2006/relationships/hyperlink" Target="https://vendas.portaldasfinancas.gov.pt/bens/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re.tretas.org/" TargetMode="External"/><Relationship Id="rId11" Type="http://schemas.openxmlformats.org/officeDocument/2006/relationships/hyperlink" Target="https://community.vortal.biz/public/?SkinName=espap&amp;currentLanguage=en" TargetMode="External"/><Relationship Id="rId5" Type="http://schemas.openxmlformats.org/officeDocument/2006/relationships/hyperlink" Target="https://dre.pt/" TargetMode="External"/><Relationship Id="rId10" Type="http://schemas.openxmlformats.org/officeDocument/2006/relationships/hyperlink" Target="https://justica.gov.pt/Servicos/Consultar-venda-de-bens-penhorados" TargetMode="External"/><Relationship Id="rId4" Type="http://schemas.openxmlformats.org/officeDocument/2006/relationships/hyperlink" Target="https://www.dges.gov.pt/" TargetMode="External"/><Relationship Id="rId9" Type="http://schemas.openxmlformats.org/officeDocument/2006/relationships/hyperlink" Target="https://www.pesquisabenspenhorados.com/leiloes-vendas-financas/default.aspx" TargetMode="Externa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pt/search?q=40.989952N+7.395051W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OsY32K1s51Y" TargetMode="External"/><Relationship Id="rId3" Type="http://schemas.openxmlformats.org/officeDocument/2006/relationships/hyperlink" Target="https://images.google.com/" TargetMode="External"/><Relationship Id="rId7" Type="http://schemas.openxmlformats.org/officeDocument/2006/relationships/hyperlink" Target="https://yandex.com/images/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ineye.com/" TargetMode="External"/><Relationship Id="rId5" Type="http://schemas.openxmlformats.org/officeDocument/2006/relationships/hyperlink" Target="https://images.search.yahoo.com/" TargetMode="External"/><Relationship Id="rId4" Type="http://schemas.openxmlformats.org/officeDocument/2006/relationships/hyperlink" Target="https://www.bing.com/?scope=images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maps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instantstreetview.com/" TargetMode="External"/><Relationship Id="rId4" Type="http://schemas.openxmlformats.org/officeDocument/2006/relationships/hyperlink" Target="https://www.google.com/maps/@41.5346292,-8.4374104,3a,75y,122.55h,92.31t/data=!3m7!1e1!3m5!1smroURDusIGROf8EMtc8Svg!2e0!6shttps:%2F%2Fstreetviewpixels-pa.googleapis.com%2Fv1%2Fthumbnail%3Fpanoid%3DmroURDusIGROf8EMtc8Svg%26cb_client%3Dmaps_sv.tactile.gps%26w%3D203%26h%3D100%26yaw%3D228.75322%26pitch%3D0%26thumbfov%3D100!7i16384!8i8192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maps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somerandomstuff1.wordpress.com/2019/02/08/geoguessr-the-top-tips-tricks-and-techniques/" TargetMode="External"/><Relationship Id="rId5" Type="http://schemas.openxmlformats.org/officeDocument/2006/relationships/hyperlink" Target="https://wikimapia.org/" TargetMode="External"/><Relationship Id="rId4" Type="http://schemas.openxmlformats.org/officeDocument/2006/relationships/hyperlink" Target="https://www.bing.com/maps/" TargetMode="Externa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zoom.earth/" TargetMode="External"/><Relationship Id="rId7" Type="http://schemas.openxmlformats.org/officeDocument/2006/relationships/hyperlink" Target="https://livingatlas.arcgis.com/wayback/#active=44710&amp;ext=-8.44504,41.55974,-8.43662,41.56350&amp;localChangesOnly=true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livingatlas.arcgis.com/wayback/" TargetMode="External"/><Relationship Id="rId5" Type="http://schemas.openxmlformats.org/officeDocument/2006/relationships/hyperlink" Target="https://livingatlas.arcgis.com/" TargetMode="External"/><Relationship Id="rId4" Type="http://schemas.openxmlformats.org/officeDocument/2006/relationships/hyperlink" Target="https://satellites.pro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net.com/culture/breasts-lead-to-arrest-of-anonymous-hacker/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hyperlink" Target="http://timetravel.mementoweb.org/" TargetMode="External"/><Relationship Id="rId3" Type="http://schemas.openxmlformats.org/officeDocument/2006/relationships/hyperlink" Target="https://archive.org/web/" TargetMode="External"/><Relationship Id="rId7" Type="http://schemas.openxmlformats.org/officeDocument/2006/relationships/hyperlink" Target="https://oldweb.today/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achedview.com/" TargetMode="External"/><Relationship Id="rId5" Type="http://schemas.openxmlformats.org/officeDocument/2006/relationships/hyperlink" Target="http://www.cachedpages.com/" TargetMode="External"/><Relationship Id="rId4" Type="http://schemas.openxmlformats.org/officeDocument/2006/relationships/hyperlink" Target="http://archive.is/" TargetMode="Externa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hodan.io/explore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xposure.shodan.io/#/" TargetMode="External"/><Relationship Id="rId5" Type="http://schemas.openxmlformats.org/officeDocument/2006/relationships/hyperlink" Target="https://maps.shodan.io/" TargetMode="External"/><Relationship Id="rId4" Type="http://schemas.openxmlformats.org/officeDocument/2006/relationships/hyperlink" Target="https://images.shodan.io/" TargetMode="External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shodan.io/search?query=%22authentication%3A+disabled%22+%2B+primavera+%2B+country%3Apt" TargetMode="External"/><Relationship Id="rId3" Type="http://schemas.openxmlformats.org/officeDocument/2006/relationships/hyperlink" Target="https://www.shodan.io/search?query=remote+desktop" TargetMode="External"/><Relationship Id="rId7" Type="http://schemas.openxmlformats.org/officeDocument/2006/relationships/hyperlink" Target="https://www.shodan.io/search?query=authentication+disabled+country%3Apt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images.shodan.io/?query=vnc+screenshot.label%3Aloggedin" TargetMode="External"/><Relationship Id="rId5" Type="http://schemas.openxmlformats.org/officeDocument/2006/relationships/hyperlink" Target="https://images.shodan.io/?query=city%3Abraga" TargetMode="External"/><Relationship Id="rId4" Type="http://schemas.openxmlformats.org/officeDocument/2006/relationships/hyperlink" Target="https://www.shodan.io/host/62.28.208.62#3389" TargetMode="External"/><Relationship Id="rId9" Type="http://schemas.openxmlformats.org/officeDocument/2006/relationships/hyperlink" Target="https://www.shodan.io/search?query=contabilidade+country%3Apt" TargetMode="Externa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hodan.io/search?query=fotos+country%3Apt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images.shodan.io/?query=country%3Apt+screenshot.label%3Awebcam" TargetMode="External"/><Relationship Id="rId4" Type="http://schemas.openxmlformats.org/officeDocument/2006/relationships/hyperlink" Target="https://www.shodan.io/search?query=camera+country%3Apt" TargetMode="External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s://images.shodan.io/?query=screenshot.label%253AICS" TargetMode="Externa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s://exposure.shodan.io/#/PT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medium.com/pentest-tools-com/how-to-exploit-bluekeep-vulnerability-with-metasploit-security-research-ee1ec514c2bd" TargetMode="External"/><Relationship Id="rId5" Type="http://schemas.openxmlformats.org/officeDocument/2006/relationships/hyperlink" Target="https://en.wikipedia.org/wiki/BlueKeep" TargetMode="External"/><Relationship Id="rId4" Type="http://schemas.openxmlformats.org/officeDocument/2006/relationships/hyperlink" Target="https://nvd.nist.gov/vuln/detail/CVE-2015-0204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hyperlink" Target="http://www.insecam.org/en/bycountry/PT/?page=1" TargetMode="External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s://haveibeenpwned.com/" TargetMode="Externa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troyhunt.com/tag/ashley-madison/" TargetMode="External"/><Relationship Id="rId4" Type="http://schemas.openxmlformats.org/officeDocument/2006/relationships/hyperlink" Target="https://haveibeenpwned.com/PwnedWebsites" TargetMode="Externa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xploit-db.com/" TargetMode="Externa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immuniweb.com/websec/" TargetMode="Externa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nacom.pt/render.jsp?categoryId=345750" TargetMode="External"/><Relationship Id="rId2" Type="http://schemas.openxmlformats.org/officeDocument/2006/relationships/hyperlink" Target="https://dre.pt/dre/detalhe/decreto-lei/65-2021-168697988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ibercrime.ministeriopublico.pt/" TargetMode="External"/><Relationship Id="rId5" Type="http://schemas.openxmlformats.org/officeDocument/2006/relationships/hyperlink" Target="https://www.policiajudiciaria.pt/unc3t/" TargetMode="External"/><Relationship Id="rId4" Type="http://schemas.openxmlformats.org/officeDocument/2006/relationships/hyperlink" Target="https://www.cncs.gov.pt/pt/certpt/" TargetMode="Externa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hyperlink" Target="https://tryhackme.com/" TargetMode="External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ackthebox.com/" TargetMode="External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s://overthewire.org/wargames/" TargetMode="External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pt/search?q=%22Pedro+Ant%C3%B3nio+Oliveira+Vieira%22" TargetMode="External"/><Relationship Id="rId7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eccouncil.org/january-2022-ethical-hacking-leaderboard/" TargetMode="External"/><Relationship Id="rId5" Type="http://schemas.openxmlformats.org/officeDocument/2006/relationships/hyperlink" Target="https://www.linkedin.com/in/pedroaovieira/" TargetMode="External"/><Relationship Id="rId4" Type="http://schemas.openxmlformats.org/officeDocument/2006/relationships/hyperlink" Target="https://www.google.pt/search?q=%22pedro+vieira%22+bosch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492779-E3A8-6AB5-914C-04D078FC001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8800" dirty="0"/>
              <a:t>OSINT</a:t>
            </a:r>
            <a:endParaRPr lang="pt-PT" sz="8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968D3C-A600-D893-D667-3619BCB6DD2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Beware. Your data is out there</a:t>
            </a:r>
            <a:endParaRPr lang="pt-PT" sz="4000" dirty="0"/>
          </a:p>
        </p:txBody>
      </p:sp>
    </p:spTree>
    <p:extLst>
      <p:ext uri="{BB962C8B-B14F-4D97-AF65-F5344CB8AC3E}">
        <p14:creationId xmlns:p14="http://schemas.microsoft.com/office/powerpoint/2010/main" val="42465191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Engines </a:t>
            </a:r>
            <a:br>
              <a:rPr lang="en-US" dirty="0"/>
            </a:br>
            <a:r>
              <a:rPr lang="en-US" dirty="0"/>
              <a:t>	Internet is more than Google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Different search engine </a:t>
            </a:r>
            <a:r>
              <a:rPr lang="en-US" cap="none" dirty="0">
                <a:latin typeface="Amasis MT Pro" panose="020B0604020202020204" pitchFamily="18" charset="0"/>
                <a:sym typeface="Wingdings" panose="05000000000000000000" pitchFamily="2" charset="2"/>
              </a:rPr>
              <a:t></a:t>
            </a:r>
            <a:r>
              <a:rPr lang="en-US" cap="none" dirty="0">
                <a:latin typeface="Amasis MT Pro" panose="020B0604020202020204" pitchFamily="18" charset="0"/>
              </a:rPr>
              <a:t> different rules/crawlers </a:t>
            </a:r>
            <a:r>
              <a:rPr lang="en-US" cap="none" dirty="0">
                <a:latin typeface="Amasis MT Pro" panose="020B0604020202020204" pitchFamily="18" charset="0"/>
                <a:sym typeface="Wingdings" panose="05000000000000000000" pitchFamily="2" charset="2"/>
              </a:rPr>
              <a:t> </a:t>
            </a:r>
            <a:r>
              <a:rPr lang="en-US" u="sng" cap="none" dirty="0">
                <a:latin typeface="Amasis MT Pro" panose="020B0604020202020204" pitchFamily="18" charset="0"/>
                <a:sym typeface="Wingdings" panose="05000000000000000000" pitchFamily="2" charset="2"/>
              </a:rPr>
              <a:t>different results</a:t>
            </a:r>
            <a:endParaRPr lang="en-US" u="sng" cap="none" dirty="0">
              <a:latin typeface="Amasis MT Pro" panose="020B0604020202020204" pitchFamily="18" charset="0"/>
            </a:endParaRPr>
          </a:p>
          <a:p>
            <a:endParaRPr lang="en-US" sz="1000" cap="none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Google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Bing (</a:t>
            </a:r>
            <a:r>
              <a:rPr lang="en-US" cap="none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Yahoo (</a:t>
            </a:r>
            <a:r>
              <a:rPr lang="en-US" cap="none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Ask (</a:t>
            </a:r>
            <a:r>
              <a:rPr lang="en-US" cap="none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DuckDuckGo (</a:t>
            </a:r>
            <a:r>
              <a:rPr lang="en-US" cap="none" dirty="0">
                <a:latin typeface="Amasis MT Pro" panose="020B0604020202020204" pitchFamily="18" charset="0"/>
                <a:hlinkClick r:id="rId7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Baidu (China) (</a:t>
            </a:r>
            <a:r>
              <a:rPr lang="en-US" cap="none" dirty="0">
                <a:latin typeface="Amasis MT Pro" panose="020B0604020202020204" pitchFamily="18" charset="0"/>
                <a:hlinkClick r:id="rId8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Yandex (Russia) (</a:t>
            </a:r>
            <a:r>
              <a:rPr lang="en-US" cap="none" dirty="0">
                <a:latin typeface="Amasis MT Pro" panose="020B0604020202020204" pitchFamily="18" charset="0"/>
                <a:hlinkClick r:id="rId9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0436254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Google Dorks</a:t>
            </a:r>
            <a:br>
              <a:rPr lang="en-US" dirty="0"/>
            </a:br>
            <a:r>
              <a:rPr lang="en-US" dirty="0"/>
              <a:t>	Commonly used searches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cap="none" dirty="0">
                <a:latin typeface="Amasis MT Pro" panose="020B0604020202020204" pitchFamily="18" charset="0"/>
              </a:rPr>
              <a:t>Google Advanced Search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Google Hacking Database (</a:t>
            </a:r>
            <a:r>
              <a:rPr lang="en-US" cap="none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 err="1">
                <a:latin typeface="Amasis MT Pro" panose="020B0604020202020204" pitchFamily="18" charset="0"/>
              </a:rPr>
              <a:t>gbhackers</a:t>
            </a:r>
            <a:r>
              <a:rPr lang="en-US" cap="none" dirty="0">
                <a:latin typeface="Amasis MT Pro" panose="020B0604020202020204" pitchFamily="18" charset="0"/>
              </a:rPr>
              <a:t> (</a:t>
            </a:r>
            <a:r>
              <a:rPr lang="en-US" cap="none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google-dork-list (</a:t>
            </a:r>
            <a:r>
              <a:rPr lang="en-US" cap="none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Google Guide (</a:t>
            </a:r>
            <a:r>
              <a:rPr lang="en-US" cap="none" dirty="0">
                <a:latin typeface="Amasis MT Pro" panose="020B0604020202020204" pitchFamily="18" charset="0"/>
                <a:hlinkClick r:id="rId7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Google Guide (</a:t>
            </a:r>
            <a:r>
              <a:rPr lang="en-US" cap="none" dirty="0">
                <a:latin typeface="Amasis MT Pro" panose="020B0604020202020204" pitchFamily="18" charset="0"/>
                <a:hlinkClick r:id="rId8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endParaRPr lang="pt-PT" cap="none" dirty="0">
              <a:latin typeface="Amasis MT Pro" panose="020B0604020202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766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operators</a:t>
            </a:r>
            <a:br>
              <a:rPr lang="en-US" dirty="0"/>
            </a:br>
            <a:r>
              <a:rPr lang="en-US" dirty="0"/>
              <a:t>	Improve the search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sz="1900" b="1" cap="none" dirty="0">
                <a:latin typeface="Amasis MT Pro" panose="020B0604020202020204" pitchFamily="18" charset="0"/>
              </a:rPr>
              <a:t>filetype</a:t>
            </a:r>
            <a:r>
              <a:rPr lang="en-US" sz="1900" cap="none" dirty="0">
                <a:latin typeface="Amasis MT Pro" panose="020B0604020202020204" pitchFamily="18" charset="0"/>
              </a:rPr>
              <a:t>: search your results based on the file extension</a:t>
            </a:r>
          </a:p>
          <a:p>
            <a:r>
              <a:rPr lang="en-US" sz="1900" b="1" cap="none" dirty="0">
                <a:latin typeface="Amasis MT Pro" panose="020B0604020202020204" pitchFamily="18" charset="0"/>
              </a:rPr>
              <a:t>cache</a:t>
            </a:r>
            <a:r>
              <a:rPr lang="en-US" sz="1900" cap="none" dirty="0">
                <a:latin typeface="Amasis MT Pro" panose="020B0604020202020204" pitchFamily="18" charset="0"/>
              </a:rPr>
              <a:t>: This operator allows you to view cached version of the web page.</a:t>
            </a:r>
          </a:p>
          <a:p>
            <a:r>
              <a:rPr lang="en-US" sz="1900" b="1" cap="none" dirty="0" err="1">
                <a:latin typeface="Amasis MT Pro" panose="020B0604020202020204" pitchFamily="18" charset="0"/>
              </a:rPr>
              <a:t>allinurl</a:t>
            </a:r>
            <a:r>
              <a:rPr lang="en-US" sz="1900" cap="none" dirty="0">
                <a:latin typeface="Amasis MT Pro" panose="020B0604020202020204" pitchFamily="18" charset="0"/>
              </a:rPr>
              <a:t>: This operator restricts results to pages containing all the query terms specified in the URL.</a:t>
            </a:r>
          </a:p>
          <a:p>
            <a:r>
              <a:rPr lang="en-US" sz="1900" b="1" cap="none" dirty="0" err="1">
                <a:latin typeface="Amasis MT Pro" panose="020B0604020202020204" pitchFamily="18" charset="0"/>
              </a:rPr>
              <a:t>inurl</a:t>
            </a:r>
            <a:r>
              <a:rPr lang="en-US" sz="1900" cap="none" dirty="0">
                <a:latin typeface="Amasis MT Pro" panose="020B0604020202020204" pitchFamily="18" charset="0"/>
              </a:rPr>
              <a:t>: This operator restricts the results to pages containing the word specified in the URL</a:t>
            </a:r>
          </a:p>
          <a:p>
            <a:r>
              <a:rPr lang="en-US" sz="1900" b="1" cap="none" dirty="0" err="1">
                <a:latin typeface="Amasis MT Pro" panose="020B0604020202020204" pitchFamily="18" charset="0"/>
              </a:rPr>
              <a:t>allintitle</a:t>
            </a:r>
            <a:r>
              <a:rPr lang="en-US" sz="1900" cap="none" dirty="0">
                <a:latin typeface="Amasis MT Pro" panose="020B0604020202020204" pitchFamily="18" charset="0"/>
              </a:rPr>
              <a:t>: This operator restricts results to pages containing all the query terms specified in the title.</a:t>
            </a:r>
          </a:p>
          <a:p>
            <a:r>
              <a:rPr lang="en-US" sz="1900" b="1" cap="none" dirty="0">
                <a:latin typeface="Amasis MT Pro" panose="020B0604020202020204" pitchFamily="18" charset="0"/>
              </a:rPr>
              <a:t>link</a:t>
            </a:r>
            <a:r>
              <a:rPr lang="en-US" sz="1900" cap="none" dirty="0">
                <a:latin typeface="Amasis MT Pro" panose="020B0604020202020204" pitchFamily="18" charset="0"/>
              </a:rPr>
              <a:t>: This operator searches websites or pages that contain links to the specified website or page.</a:t>
            </a:r>
          </a:p>
          <a:p>
            <a:r>
              <a:rPr lang="en-US" sz="1900" b="1" cap="none" dirty="0">
                <a:latin typeface="Amasis MT Pro" panose="020B0604020202020204" pitchFamily="18" charset="0"/>
              </a:rPr>
              <a:t>info</a:t>
            </a:r>
            <a:r>
              <a:rPr lang="en-US" sz="1900" cap="none" dirty="0">
                <a:latin typeface="Amasis MT Pro" panose="020B0604020202020204" pitchFamily="18" charset="0"/>
              </a:rPr>
              <a:t>: This operator finds information for the specified web page.</a:t>
            </a:r>
          </a:p>
          <a:p>
            <a:r>
              <a:rPr lang="en-US" sz="1900" b="1" cap="none" dirty="0">
                <a:latin typeface="Amasis MT Pro" panose="020B0604020202020204" pitchFamily="18" charset="0"/>
              </a:rPr>
              <a:t>location</a:t>
            </a:r>
            <a:r>
              <a:rPr lang="en-US" sz="1900" cap="none" dirty="0">
                <a:latin typeface="Amasis MT Pro" panose="020B0604020202020204" pitchFamily="18" charset="0"/>
              </a:rPr>
              <a:t>: This operator finds information for a specific location.</a:t>
            </a:r>
          </a:p>
          <a:p>
            <a:endParaRPr lang="en-US" sz="1200" cap="none" dirty="0">
              <a:latin typeface="Amasis MT Pro" panose="020B0604020202020204" pitchFamily="18" charset="0"/>
            </a:endParaRPr>
          </a:p>
          <a:p>
            <a:r>
              <a:rPr lang="en-US" sz="1900" b="1" cap="none" dirty="0">
                <a:latin typeface="Amasis MT Pro" panose="020B0604020202020204" pitchFamily="18" charset="0"/>
              </a:rPr>
              <a:t>42 Advanced Operators</a:t>
            </a:r>
            <a:r>
              <a:rPr lang="en-US" sz="1900" cap="none" dirty="0">
                <a:latin typeface="Amasis MT Pro" panose="020B0604020202020204" pitchFamily="18" charset="0"/>
              </a:rPr>
              <a:t> (</a:t>
            </a:r>
            <a:r>
              <a:rPr lang="en-US" sz="1900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sz="1900" cap="none" dirty="0">
                <a:latin typeface="Amasis MT Pro" panose="020B0604020202020204" pitchFamily="18" charset="0"/>
              </a:rPr>
              <a:t>)</a:t>
            </a:r>
          </a:p>
          <a:p>
            <a:endParaRPr lang="pt-PT" cap="none" dirty="0">
              <a:latin typeface="Amasis MT Pro" panose="020B0604020202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71899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	</a:t>
            </a:r>
            <a:br>
              <a:rPr lang="en-US" dirty="0"/>
            </a:br>
            <a:r>
              <a:rPr lang="en-US" dirty="0"/>
              <a:t>	Dork Examples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Google Search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 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Don’t open links just because they are available. It’s like entering a house just because the door was open. Would you do that ?</a:t>
            </a:r>
          </a:p>
          <a:p>
            <a:endParaRPr lang="en-US" sz="1000" dirty="0">
              <a:latin typeface="Amasis MT Pro" panose="020B0604020202020204" pitchFamily="18" charset="0"/>
            </a:endParaRPr>
          </a:p>
          <a:p>
            <a:r>
              <a:rPr lang="en-US" dirty="0" err="1">
                <a:latin typeface="Amasis MT Pro" panose="020B0604020202020204" pitchFamily="18" charset="0"/>
              </a:rPr>
              <a:t>recibo</a:t>
            </a:r>
            <a:r>
              <a:rPr lang="en-US" dirty="0">
                <a:latin typeface="Amasis MT Pro" panose="020B0604020202020204" pitchFamily="18" charset="0"/>
              </a:rPr>
              <a:t> </a:t>
            </a:r>
            <a:r>
              <a:rPr lang="en-US" dirty="0" err="1">
                <a:latin typeface="Amasis MT Pro" panose="020B0604020202020204" pitchFamily="18" charset="0"/>
              </a:rPr>
              <a:t>vencimento</a:t>
            </a:r>
            <a:r>
              <a:rPr lang="en-US" dirty="0">
                <a:latin typeface="Amasis MT Pro" panose="020B0604020202020204" pitchFamily="18" charset="0"/>
              </a:rPr>
              <a:t> </a:t>
            </a:r>
            <a:r>
              <a:rPr lang="en-US" dirty="0" err="1">
                <a:latin typeface="Amasis MT Pro" panose="020B0604020202020204" pitchFamily="18" charset="0"/>
              </a:rPr>
              <a:t>filetype:pdf</a:t>
            </a:r>
            <a:endParaRPr lang="en-US" dirty="0">
              <a:latin typeface="Amasis MT Pro" panose="020B0604020202020204" pitchFamily="18" charset="0"/>
            </a:endParaRPr>
          </a:p>
          <a:p>
            <a:pPr lvl="1"/>
            <a:r>
              <a:rPr lang="pt-PT" dirty="0">
                <a:latin typeface="Amasis MT Pro" panose="020B0604020202020204" pitchFamily="18" charset="0"/>
              </a:rPr>
              <a:t>recibo - keyword to look for</a:t>
            </a:r>
          </a:p>
          <a:p>
            <a:pPr lvl="1"/>
            <a:r>
              <a:rPr lang="pt-PT" dirty="0">
                <a:latin typeface="Amasis MT Pro" panose="020B0604020202020204" pitchFamily="18" charset="0"/>
              </a:rPr>
              <a:t>vencimento - keyword to look for</a:t>
            </a:r>
          </a:p>
          <a:p>
            <a:pPr lvl="1"/>
            <a:r>
              <a:rPr lang="pt-PT" dirty="0">
                <a:latin typeface="Amasis MT Pro" panose="020B0604020202020204" pitchFamily="18" charset="0"/>
              </a:rPr>
              <a:t>filetype:pdf - only pdf files</a:t>
            </a:r>
          </a:p>
          <a:p>
            <a:pPr marL="0" indent="0">
              <a:buNone/>
            </a:pPr>
            <a:endParaRPr lang="pt-PT" sz="1000" dirty="0">
              <a:latin typeface="Amasis MT Pro" panose="020B0604020202020204" pitchFamily="18" charset="0"/>
            </a:endParaRPr>
          </a:p>
          <a:p>
            <a:r>
              <a:rPr lang="pt-PT" dirty="0">
                <a:latin typeface="Amasis MT Pro" panose="020B0604020202020204" pitchFamily="18" charset="0"/>
              </a:rPr>
              <a:t>Available information on receipts</a:t>
            </a:r>
          </a:p>
          <a:p>
            <a:pPr lvl="1"/>
            <a:r>
              <a:rPr lang="en-US" sz="1800" dirty="0">
                <a:latin typeface="Amasis MT Pro" panose="020B0604020202020204" pitchFamily="18" charset="0"/>
              </a:rPr>
              <a:t>Full name, address, </a:t>
            </a:r>
            <a:r>
              <a:rPr lang="en-US" sz="1800" dirty="0" err="1">
                <a:latin typeface="Amasis MT Pro" panose="020B0604020202020204" pitchFamily="18" charset="0"/>
              </a:rPr>
              <a:t>nif</a:t>
            </a:r>
            <a:r>
              <a:rPr lang="en-US" sz="1800" dirty="0">
                <a:latin typeface="Amasis MT Pro" panose="020B0604020202020204" pitchFamily="18" charset="0"/>
              </a:rPr>
              <a:t>, nib, marital status, children number</a:t>
            </a:r>
            <a:r>
              <a:rPr lang="pt-PT" sz="1800" dirty="0">
                <a:latin typeface="Amasis MT Pro" panose="020B0604020202020204" pitchFamily="18" charset="0"/>
              </a:rPr>
              <a:t>, ...</a:t>
            </a:r>
          </a:p>
        </p:txBody>
      </p:sp>
    </p:spTree>
    <p:extLst>
      <p:ext uri="{BB962C8B-B14F-4D97-AF65-F5344CB8AC3E}">
        <p14:creationId xmlns:p14="http://schemas.microsoft.com/office/powerpoint/2010/main" val="1037079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	</a:t>
            </a:r>
            <a:br>
              <a:rPr lang="en-US" dirty="0"/>
            </a:br>
            <a:r>
              <a:rPr lang="en-US" dirty="0"/>
              <a:t>	Dork Examples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Google Search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endParaRPr lang="en-US" sz="1000" dirty="0">
              <a:latin typeface="Amasis MT Pro" panose="020B0604020202020204" pitchFamily="18" charset="0"/>
            </a:endParaRPr>
          </a:p>
          <a:p>
            <a:r>
              <a:rPr lang="en-US" dirty="0">
                <a:latin typeface="Amasis MT Pro" panose="020B0604020202020204" pitchFamily="18" charset="0"/>
              </a:rPr>
              <a:t>“hacked by” </a:t>
            </a:r>
            <a:r>
              <a:rPr lang="en-US" dirty="0" err="1">
                <a:latin typeface="Amasis MT Pro" panose="020B0604020202020204" pitchFamily="18" charset="0"/>
              </a:rPr>
              <a:t>site:pt</a:t>
            </a:r>
            <a:endParaRPr lang="en-US" dirty="0">
              <a:latin typeface="Amasis MT Pro" panose="020B0604020202020204" pitchFamily="18" charset="0"/>
            </a:endParaRPr>
          </a:p>
          <a:p>
            <a:pPr lvl="1"/>
            <a:r>
              <a:rPr lang="pt-PT" sz="1800" dirty="0">
                <a:latin typeface="Amasis MT Pro" panose="020B0604020202020204" pitchFamily="18" charset="0"/>
              </a:rPr>
              <a:t>“hacked by” - keyword to look for</a:t>
            </a:r>
          </a:p>
          <a:p>
            <a:pPr lvl="1"/>
            <a:r>
              <a:rPr lang="pt-PT" sz="1800" dirty="0">
                <a:latin typeface="Amasis MT Pro" panose="020B0604020202020204" pitchFamily="18" charset="0"/>
              </a:rPr>
              <a:t>site:pt - only “portuguese” sites (registered portuguese domains)</a:t>
            </a:r>
          </a:p>
          <a:p>
            <a:endParaRPr lang="pt-PT" sz="1000" dirty="0">
              <a:latin typeface="Amasis MT Pro" panose="020B0604020202020204" pitchFamily="18" charset="0"/>
            </a:endParaRPr>
          </a:p>
          <a:p>
            <a:r>
              <a:rPr lang="pt-PT" dirty="0">
                <a:latin typeface="Amasis MT Pro" panose="020B0604020202020204" pitchFamily="18" charset="0"/>
              </a:rPr>
              <a:t>About 13.400 results</a:t>
            </a:r>
          </a:p>
          <a:p>
            <a:pPr lvl="1"/>
            <a:r>
              <a:rPr lang="pt-PT" sz="1800" dirty="0">
                <a:latin typeface="Amasis MT Pro" panose="020B0604020202020204" pitchFamily="18" charset="0"/>
              </a:rPr>
              <a:t>Sites / pages that were “tagged”/”signed”</a:t>
            </a:r>
          </a:p>
          <a:p>
            <a:pPr lvl="1"/>
            <a:r>
              <a:rPr lang="pt-PT" sz="1800" dirty="0">
                <a:latin typeface="Amasis MT Pro" panose="020B0604020202020204" pitchFamily="18" charset="0"/>
              </a:rPr>
              <a:t>Attack and contents changed to show off skills (mainly kids) – compared to street tagging</a:t>
            </a:r>
          </a:p>
        </p:txBody>
      </p:sp>
    </p:spTree>
    <p:extLst>
      <p:ext uri="{BB962C8B-B14F-4D97-AF65-F5344CB8AC3E}">
        <p14:creationId xmlns:p14="http://schemas.microsoft.com/office/powerpoint/2010/main" val="3483356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353DF-E08B-5139-444F-F7A34D2AC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ONLINE SAFETY</a:t>
            </a:r>
            <a:endParaRPr lang="pt-P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D1544-9FB1-0115-CB55-678A77ADC5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598413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Helping Tools</a:t>
            </a:r>
            <a:br>
              <a:rPr lang="en-US" dirty="0"/>
            </a:br>
            <a:r>
              <a:rPr lang="en-US" dirty="0"/>
              <a:t>	Safety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cap="none" dirty="0" err="1">
                <a:latin typeface="Amasis MT Pro" panose="020B0604020202020204" pitchFamily="18" charset="0"/>
              </a:rPr>
              <a:t>VirusTotal</a:t>
            </a:r>
            <a:endParaRPr lang="en-US" dirty="0">
              <a:latin typeface="Amasis MT Pro" panose="020B0604020202020204" pitchFamily="18" charset="0"/>
            </a:endParaRPr>
          </a:p>
          <a:p>
            <a:pPr lvl="1"/>
            <a:r>
              <a:rPr lang="en-US" sz="1800" cap="none" dirty="0">
                <a:latin typeface="Amasis MT Pro" panose="020B0604020202020204" pitchFamily="18" charset="0"/>
              </a:rPr>
              <a:t>Check received files (</a:t>
            </a:r>
            <a:r>
              <a:rPr lang="en-US" sz="1800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sz="1800" cap="none" dirty="0">
                <a:latin typeface="Amasis MT Pro" panose="020B0604020202020204" pitchFamily="18" charset="0"/>
              </a:rPr>
              <a:t>) (</a:t>
            </a:r>
            <a:r>
              <a:rPr lang="en-US" sz="1800" b="1" cap="none" dirty="0">
                <a:solidFill>
                  <a:srgbClr val="FF0000"/>
                </a:solidFill>
                <a:latin typeface="Amasis MT Pro" panose="020B0604020202020204" pitchFamily="18" charset="0"/>
              </a:rPr>
              <a:t>don’t upload Personal or Company related information</a:t>
            </a:r>
            <a:r>
              <a:rPr lang="en-US" sz="1800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 err="1">
                <a:latin typeface="Amasis MT Pro" panose="020B0604020202020204" pitchFamily="18" charset="0"/>
              </a:rPr>
              <a:t>Netcraft</a:t>
            </a:r>
            <a:endParaRPr lang="en-US" dirty="0">
              <a:latin typeface="Amasis MT Pro" panose="020B0604020202020204" pitchFamily="18" charset="0"/>
            </a:endParaRPr>
          </a:p>
          <a:p>
            <a:pPr lvl="1"/>
            <a:r>
              <a:rPr lang="en-US" sz="1800" cap="none" dirty="0" err="1">
                <a:latin typeface="Amasis MT Pro" panose="020B0604020202020204" pitchFamily="18" charset="0"/>
              </a:rPr>
              <a:t>Sitereport</a:t>
            </a:r>
            <a:r>
              <a:rPr lang="en-US" sz="1800" cap="none" dirty="0">
                <a:latin typeface="Amasis MT Pro" panose="020B0604020202020204" pitchFamily="18" charset="0"/>
              </a:rPr>
              <a:t> (</a:t>
            </a:r>
            <a:r>
              <a:rPr lang="en-US" sz="1800" cap="none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sz="1800" cap="none" dirty="0">
                <a:latin typeface="Amasis MT Pro" panose="020B0604020202020204" pitchFamily="18" charset="0"/>
              </a:rPr>
              <a:t>) (check for suspicious sites)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Credit Card </a:t>
            </a:r>
            <a:r>
              <a:rPr lang="en-US" dirty="0">
                <a:latin typeface="Amasis MT Pro" panose="020B0604020202020204" pitchFamily="18" charset="0"/>
              </a:rPr>
              <a:t>(online s</a:t>
            </a:r>
            <a:r>
              <a:rPr lang="en-US" cap="none" dirty="0">
                <a:latin typeface="Amasis MT Pro" panose="020B0604020202020204" pitchFamily="18" charset="0"/>
              </a:rPr>
              <a:t>hopping)</a:t>
            </a:r>
          </a:p>
          <a:p>
            <a:pPr lvl="1"/>
            <a:r>
              <a:rPr lang="en-US" sz="1800" dirty="0">
                <a:latin typeface="Amasis MT Pro" panose="020B0604020202020204" pitchFamily="18" charset="0"/>
              </a:rPr>
              <a:t>Virtual Card</a:t>
            </a:r>
          </a:p>
          <a:p>
            <a:pPr lvl="2"/>
            <a:r>
              <a:rPr lang="en-US" sz="1800" cap="none" dirty="0" err="1">
                <a:latin typeface="Amasis MT Pro" panose="020B0604020202020204" pitchFamily="18" charset="0"/>
              </a:rPr>
              <a:t>Mbnet</a:t>
            </a:r>
            <a:endParaRPr lang="en-US" sz="1800" cap="none" dirty="0">
              <a:latin typeface="Amasis MT Pro" panose="020B0604020202020204" pitchFamily="18" charset="0"/>
            </a:endParaRPr>
          </a:p>
          <a:p>
            <a:pPr lvl="2"/>
            <a:r>
              <a:rPr lang="en-US" sz="1800" dirty="0" err="1">
                <a:latin typeface="Amasis MT Pro" panose="020B0604020202020204" pitchFamily="18" charset="0"/>
              </a:rPr>
              <a:t>Revolut</a:t>
            </a:r>
            <a:endParaRPr lang="en-US" sz="1800" dirty="0">
              <a:latin typeface="Amasis MT Pro" panose="020B0604020202020204" pitchFamily="18" charset="0"/>
            </a:endParaRPr>
          </a:p>
          <a:p>
            <a:pPr lvl="2"/>
            <a:r>
              <a:rPr lang="en-US" sz="1800" cap="none" dirty="0">
                <a:latin typeface="Amasis MT Pro" panose="020B0604020202020204" pitchFamily="18" charset="0"/>
              </a:rPr>
              <a:t>PayPal</a:t>
            </a:r>
          </a:p>
        </p:txBody>
      </p:sp>
    </p:spTree>
    <p:extLst>
      <p:ext uri="{BB962C8B-B14F-4D97-AF65-F5344CB8AC3E}">
        <p14:creationId xmlns:p14="http://schemas.microsoft.com/office/powerpoint/2010/main" val="23561057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Helping Tools</a:t>
            </a:r>
            <a:br>
              <a:rPr lang="en-US" dirty="0"/>
            </a:br>
            <a:r>
              <a:rPr lang="en-US" dirty="0"/>
              <a:t>	Privacy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VPN</a:t>
            </a:r>
          </a:p>
          <a:p>
            <a:pPr lvl="1"/>
            <a:r>
              <a:rPr lang="en-US" sz="1800" dirty="0" err="1">
                <a:latin typeface="Amasis MT Pro" panose="020B0604020202020204" pitchFamily="18" charset="0"/>
              </a:rPr>
              <a:t>ProtonVPN</a:t>
            </a:r>
            <a:r>
              <a:rPr lang="en-US" sz="1800" dirty="0">
                <a:latin typeface="Amasis MT Pro" panose="020B0604020202020204" pitchFamily="18" charset="0"/>
              </a:rPr>
              <a:t>, …</a:t>
            </a:r>
            <a:endParaRPr lang="en-US" sz="1800" cap="none" dirty="0">
              <a:latin typeface="Amasis MT Pro" panose="020B0604020202020204" pitchFamily="18" charset="0"/>
            </a:endParaRPr>
          </a:p>
          <a:p>
            <a:endParaRPr lang="en-US" dirty="0">
              <a:latin typeface="Amasis MT Pro" panose="02040504050005020304" pitchFamily="18" charset="0"/>
            </a:endParaRPr>
          </a:p>
          <a:p>
            <a:r>
              <a:rPr lang="en-US" dirty="0">
                <a:latin typeface="Amasis MT Pro" panose="02040504050005020304" pitchFamily="18" charset="0"/>
              </a:rPr>
              <a:t>Temporary Email (Need to register?)</a:t>
            </a:r>
          </a:p>
          <a:p>
            <a:pPr lvl="1"/>
            <a:r>
              <a:rPr lang="en-US" sz="1800" dirty="0">
                <a:latin typeface="Amasis MT Pro" panose="02040504050005020304" pitchFamily="18" charset="0"/>
              </a:rPr>
              <a:t>10 minute email (</a:t>
            </a:r>
            <a:r>
              <a:rPr lang="en-US" sz="1800" dirty="0">
                <a:latin typeface="Amasis MT Pro" panose="02040504050005020304" pitchFamily="18" charset="0"/>
                <a:hlinkClick r:id="rId3"/>
              </a:rPr>
              <a:t>link</a:t>
            </a:r>
            <a:r>
              <a:rPr lang="en-US" sz="1800" dirty="0">
                <a:latin typeface="Amasis MT Pro" panose="02040504050005020304" pitchFamily="18" charset="0"/>
              </a:rPr>
              <a:t>)</a:t>
            </a:r>
          </a:p>
          <a:p>
            <a:pPr lvl="1"/>
            <a:r>
              <a:rPr lang="en-US" sz="1800" dirty="0">
                <a:latin typeface="Amasis MT Pro" panose="02040504050005020304" pitchFamily="18" charset="0"/>
              </a:rPr>
              <a:t>20 minute email (</a:t>
            </a:r>
            <a:r>
              <a:rPr lang="en-US" sz="1800" dirty="0">
                <a:latin typeface="Amasis MT Pro" panose="02040504050005020304" pitchFamily="18" charset="0"/>
                <a:hlinkClick r:id="rId4"/>
              </a:rPr>
              <a:t>link</a:t>
            </a:r>
            <a:r>
              <a:rPr lang="en-US" sz="1800" dirty="0">
                <a:latin typeface="Amasis MT Pro" panose="02040504050005020304" pitchFamily="18" charset="0"/>
              </a:rPr>
              <a:t>)</a:t>
            </a:r>
          </a:p>
          <a:p>
            <a:r>
              <a:rPr lang="en-US" dirty="0">
                <a:latin typeface="Amasis MT Pro" panose="02040504050005020304" pitchFamily="18" charset="0"/>
              </a:rPr>
              <a:t>Disposable Email</a:t>
            </a:r>
          </a:p>
          <a:p>
            <a:pPr lvl="1"/>
            <a:r>
              <a:rPr lang="en-US" sz="1800" dirty="0">
                <a:latin typeface="Amasis MT Pro" panose="02040504050005020304" pitchFamily="18" charset="0"/>
              </a:rPr>
              <a:t>60 minute email (</a:t>
            </a:r>
            <a:r>
              <a:rPr lang="en-US" sz="1800" dirty="0">
                <a:latin typeface="Amasis MT Pro" panose="02040504050005020304" pitchFamily="18" charset="0"/>
                <a:hlinkClick r:id="rId5"/>
              </a:rPr>
              <a:t>link</a:t>
            </a:r>
            <a:r>
              <a:rPr lang="en-US" sz="1800" dirty="0">
                <a:latin typeface="Amasis MT Pro" panose="02040504050005020304" pitchFamily="18" charset="0"/>
              </a:rPr>
              <a:t>)</a:t>
            </a:r>
          </a:p>
          <a:p>
            <a:endParaRPr lang="en-US" sz="1000" dirty="0">
              <a:latin typeface="Amasis MT Pro" panose="02040504050005020304" pitchFamily="18" charset="0"/>
            </a:endParaRPr>
          </a:p>
          <a:p>
            <a:r>
              <a:rPr lang="en-US" dirty="0">
                <a:latin typeface="Amasis MT Pro" panose="02040504050005020304" pitchFamily="18" charset="0"/>
              </a:rPr>
              <a:t>Internet Access (</a:t>
            </a:r>
            <a:r>
              <a:rPr lang="en-US" dirty="0" err="1">
                <a:latin typeface="Amasis MT Pro" panose="02040504050005020304" pitchFamily="18" charset="0"/>
              </a:rPr>
              <a:t>DarkWeb</a:t>
            </a:r>
            <a:r>
              <a:rPr lang="en-US" dirty="0">
                <a:latin typeface="Amasis MT Pro" panose="02040504050005020304" pitchFamily="18" charset="0"/>
              </a:rPr>
              <a:t> included)</a:t>
            </a:r>
          </a:p>
          <a:p>
            <a:pPr lvl="1"/>
            <a:r>
              <a:rPr lang="en-US" sz="1800" dirty="0">
                <a:latin typeface="Amasis MT Pro" panose="02040504050005020304" pitchFamily="18" charset="0"/>
              </a:rPr>
              <a:t>Tor (</a:t>
            </a:r>
            <a:r>
              <a:rPr lang="en-US" sz="1800" dirty="0">
                <a:latin typeface="Amasis MT Pro" panose="02040504050005020304" pitchFamily="18" charset="0"/>
                <a:hlinkClick r:id="rId6"/>
              </a:rPr>
              <a:t>link</a:t>
            </a:r>
            <a:r>
              <a:rPr lang="en-US" sz="1800" dirty="0">
                <a:latin typeface="Amasis MT Pro" panose="02040504050005020304" pitchFamily="18" charset="0"/>
              </a:rPr>
              <a:t>) (internet browser)</a:t>
            </a:r>
          </a:p>
          <a:p>
            <a:pPr lvl="1"/>
            <a:r>
              <a:rPr lang="en-US" sz="1800" dirty="0">
                <a:latin typeface="Amasis MT Pro" panose="02040504050005020304" pitchFamily="18" charset="0"/>
              </a:rPr>
              <a:t>Tails (</a:t>
            </a:r>
            <a:r>
              <a:rPr lang="en-US" sz="1800" dirty="0">
                <a:latin typeface="Amasis MT Pro" panose="02040504050005020304" pitchFamily="18" charset="0"/>
                <a:hlinkClick r:id="rId7"/>
              </a:rPr>
              <a:t>link</a:t>
            </a:r>
            <a:r>
              <a:rPr lang="en-US" sz="1800" dirty="0">
                <a:latin typeface="Amasis MT Pro" panose="02040504050005020304" pitchFamily="18" charset="0"/>
              </a:rPr>
              <a:t>) (OS that runs on </a:t>
            </a:r>
            <a:r>
              <a:rPr lang="en-US" sz="1800" dirty="0" err="1">
                <a:latin typeface="Amasis MT Pro" panose="02040504050005020304" pitchFamily="18" charset="0"/>
              </a:rPr>
              <a:t>usb</a:t>
            </a:r>
            <a:r>
              <a:rPr lang="en-US" sz="1800" dirty="0">
                <a:latin typeface="Amasis MT Pro" panose="02040504050005020304" pitchFamily="18" charset="0"/>
              </a:rPr>
              <a:t> or VM)</a:t>
            </a:r>
          </a:p>
        </p:txBody>
      </p:sp>
    </p:spTree>
    <p:extLst>
      <p:ext uri="{BB962C8B-B14F-4D97-AF65-F5344CB8AC3E}">
        <p14:creationId xmlns:p14="http://schemas.microsoft.com/office/powerpoint/2010/main" val="18096494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Helping Tools</a:t>
            </a:r>
            <a:br>
              <a:rPr lang="en-US" dirty="0"/>
            </a:br>
            <a:r>
              <a:rPr lang="en-US" dirty="0"/>
              <a:t>	Reverse Tracking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Gmail Plus Address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Example: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mypersonalemail@gmail.com </a:t>
            </a:r>
            <a:endParaRPr lang="en-US" dirty="0">
              <a:latin typeface="Amasis MT Pro" panose="020B0604020202020204" pitchFamily="18" charset="0"/>
            </a:endParaRP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If you append a “plus” sign to your email username, Gmail will ignore anything written between the + and @ sign in the email address and still deliver the message to the same mailbox.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any email address sent to 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mypersonalemail+linkedin@gmail.com 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mypersonalemail+continente@gmail.com 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mypersonalemail+financas@gmail.com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Will still reach the Gmail inbox of mypersonalemail@gmail.com inbox though, technically, they are three different email aliases.</a:t>
            </a:r>
          </a:p>
        </p:txBody>
      </p:sp>
    </p:spTree>
    <p:extLst>
      <p:ext uri="{BB962C8B-B14F-4D97-AF65-F5344CB8AC3E}">
        <p14:creationId xmlns:p14="http://schemas.microsoft.com/office/powerpoint/2010/main" val="11567299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Passwords / Credentials</a:t>
            </a:r>
            <a:br>
              <a:rPr lang="en-US" dirty="0"/>
            </a:br>
            <a:r>
              <a:rPr lang="en-US" dirty="0"/>
              <a:t>	Please don’t share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latin typeface="Amasis MT Pro" panose="020B0604020202020204" pitchFamily="18" charset="0"/>
              </a:rPr>
              <a:t>Kaspersky</a:t>
            </a:r>
          </a:p>
          <a:p>
            <a:pPr lvl="1"/>
            <a:r>
              <a:rPr lang="en-US" sz="1800" dirty="0">
                <a:latin typeface="Amasis MT Pro" panose="020B0604020202020204" pitchFamily="18" charset="0"/>
              </a:rPr>
              <a:t>Check your password (</a:t>
            </a:r>
            <a:r>
              <a:rPr lang="en-US" sz="1800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sz="1800" dirty="0">
                <a:latin typeface="Amasis MT Pro" panose="020B0604020202020204" pitchFamily="18" charset="0"/>
              </a:rPr>
              <a:t>) (</a:t>
            </a:r>
            <a:r>
              <a:rPr lang="en-US" sz="1800" b="1" dirty="0">
                <a:solidFill>
                  <a:srgbClr val="FF0000"/>
                </a:solidFill>
                <a:latin typeface="Amasis MT Pro" panose="020B0604020202020204" pitchFamily="18" charset="0"/>
              </a:rPr>
              <a:t>or maybe not</a:t>
            </a:r>
            <a:r>
              <a:rPr lang="en-US" sz="1800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sz="1800" dirty="0">
                <a:latin typeface="Amasis MT Pro" panose="020B0604020202020204" pitchFamily="18" charset="0"/>
              </a:rPr>
              <a:t>Check last name – “</a:t>
            </a:r>
            <a:r>
              <a:rPr lang="en-US" sz="1800" dirty="0" err="1">
                <a:latin typeface="Amasis MT Pro" panose="020B0604020202020204" pitchFamily="18" charset="0"/>
              </a:rPr>
              <a:t>vieira</a:t>
            </a:r>
            <a:r>
              <a:rPr lang="en-US" sz="1800" dirty="0">
                <a:latin typeface="Amasis MT Pro" panose="020B0604020202020204" pitchFamily="18" charset="0"/>
              </a:rPr>
              <a:t>” or “Vieira” or “Vieira123”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Top 10 passwords</a:t>
            </a:r>
          </a:p>
          <a:p>
            <a:pPr lvl="1"/>
            <a:r>
              <a:rPr lang="en-US" sz="1800" cap="none" dirty="0">
                <a:latin typeface="Amasis MT Pro" panose="020B0604020202020204" pitchFamily="18" charset="0"/>
              </a:rPr>
              <a:t>“qwerty”, “password”, …</a:t>
            </a:r>
          </a:p>
          <a:p>
            <a:pPr lvl="1"/>
            <a:r>
              <a:rPr lang="en-US" sz="1800" dirty="0">
                <a:latin typeface="Amasis MT Pro" panose="020B0604020202020204" pitchFamily="18" charset="0"/>
              </a:rPr>
              <a:t>Country specific: BR example “password” </a:t>
            </a:r>
            <a:r>
              <a:rPr lang="en-US" sz="1800" dirty="0">
                <a:latin typeface="Amasis MT Pro" panose="020B0604020202020204" pitchFamily="18" charset="0"/>
                <a:sym typeface="Wingdings" panose="05000000000000000000" pitchFamily="2" charset="2"/>
              </a:rPr>
              <a:t> “</a:t>
            </a:r>
            <a:r>
              <a:rPr lang="en-US" sz="1800" dirty="0" err="1">
                <a:latin typeface="Amasis MT Pro" panose="020B0604020202020204" pitchFamily="18" charset="0"/>
                <a:sym typeface="Wingdings" panose="05000000000000000000" pitchFamily="2" charset="2"/>
              </a:rPr>
              <a:t>senha</a:t>
            </a:r>
            <a:r>
              <a:rPr lang="en-US" sz="1800" dirty="0">
                <a:latin typeface="Amasis MT Pro" panose="020B0604020202020204" pitchFamily="18" charset="0"/>
                <a:sym typeface="Wingdings" panose="05000000000000000000" pitchFamily="2" charset="2"/>
              </a:rPr>
              <a:t>”</a:t>
            </a:r>
            <a:endParaRPr lang="en-US" sz="1800" cap="none" dirty="0">
              <a:latin typeface="Amasis MT Pro" panose="020B0604020202020204" pitchFamily="18" charset="0"/>
            </a:endParaRPr>
          </a:p>
          <a:p>
            <a:r>
              <a:rPr lang="en-US" dirty="0">
                <a:latin typeface="Amasis MT Pro" panose="020B0604020202020204" pitchFamily="18" charset="0"/>
              </a:rPr>
              <a:t>Daniel </a:t>
            </a:r>
            <a:r>
              <a:rPr lang="en-US" dirty="0" err="1">
                <a:latin typeface="Amasis MT Pro" panose="020B0604020202020204" pitchFamily="18" charset="0"/>
              </a:rPr>
              <a:t>Miessler</a:t>
            </a:r>
            <a:r>
              <a:rPr lang="en-US" dirty="0">
                <a:latin typeface="Amasis MT Pro" panose="020B0604020202020204" pitchFamily="18" charset="0"/>
              </a:rPr>
              <a:t> </a:t>
            </a:r>
            <a:r>
              <a:rPr lang="en-US" dirty="0" err="1">
                <a:latin typeface="Amasis MT Pro" panose="020B0604020202020204" pitchFamily="18" charset="0"/>
              </a:rPr>
              <a:t>SecLists</a:t>
            </a:r>
            <a:endParaRPr lang="en-US" dirty="0">
              <a:latin typeface="Amasis MT Pro" panose="020B0604020202020204" pitchFamily="18" charset="0"/>
            </a:endParaRPr>
          </a:p>
          <a:p>
            <a:pPr lvl="1"/>
            <a:r>
              <a:rPr lang="en-US" sz="1800" dirty="0">
                <a:latin typeface="Amasis MT Pro" panose="020B0604020202020204" pitchFamily="18" charset="0"/>
              </a:rPr>
              <a:t>Usernames (</a:t>
            </a:r>
            <a:r>
              <a:rPr lang="en-US" sz="1800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sz="1800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sz="1800" dirty="0">
                <a:latin typeface="Amasis MT Pro" panose="020B0604020202020204" pitchFamily="18" charset="0"/>
              </a:rPr>
              <a:t>Passwords (</a:t>
            </a:r>
            <a:r>
              <a:rPr lang="en-US" sz="1800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sz="1800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sz="1800" cap="none" dirty="0">
                <a:latin typeface="Amasis MT Pro" panose="020B0604020202020204" pitchFamily="18" charset="0"/>
              </a:rPr>
              <a:t>Default Credentials (</a:t>
            </a:r>
            <a:r>
              <a:rPr lang="en-US" sz="1800" cap="none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en-US" sz="1800" cap="none" dirty="0">
                <a:latin typeface="Amasis MT Pro" panose="020B0604020202020204" pitchFamily="18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6355552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65777-9950-41FF-C4F1-DCFAF627B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OSINT – Open-source intelligence</a:t>
            </a:r>
            <a:br>
              <a:rPr lang="en-US" dirty="0"/>
            </a:br>
            <a:r>
              <a:rPr lang="en-US" dirty="0"/>
              <a:t>	Digital Footprint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F3405-B50D-8DD1-06B0-90D32A1508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>
                <a:latin typeface="Amasis MT Pro" panose="020B0604020202020204" pitchFamily="18" charset="0"/>
              </a:rPr>
              <a:t>Open-source intelligence (OSINT) is the collection and analysis of data gathered from open sources (overt and publicly available sources) to produce actionable intelligence. (</a:t>
            </a:r>
            <a:r>
              <a:rPr lang="en-US" dirty="0">
                <a:latin typeface="Amasis MT Pro" panose="020B0604020202020204" pitchFamily="18" charset="0"/>
                <a:hlinkClick r:id="rId2"/>
              </a:rPr>
              <a:t>Wikipedia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pPr marL="0" indent="0">
              <a:buNone/>
            </a:pPr>
            <a:endParaRPr lang="en-US" dirty="0">
              <a:latin typeface="Amasis MT Pro" panose="020B0604020202020204" pitchFamily="18" charset="0"/>
            </a:endParaRPr>
          </a:p>
          <a:p>
            <a:r>
              <a:rPr lang="en-US" dirty="0">
                <a:latin typeface="Amasis MT Pro" panose="020B0604020202020204" pitchFamily="18" charset="0"/>
              </a:rPr>
              <a:t>It’s about digital footprint. Gathering information from: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search engines (Google, …)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social media (Facebook, …)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government sites</a:t>
            </a:r>
          </a:p>
          <a:p>
            <a:pPr marL="0" indent="0">
              <a:buNone/>
            </a:pPr>
            <a:endParaRPr lang="pt-PT" dirty="0">
              <a:latin typeface="Amasis MT Pro" panose="02040504050005020304" pitchFamily="18" charset="0"/>
            </a:endParaRPr>
          </a:p>
          <a:p>
            <a:r>
              <a:rPr lang="pt-PT" dirty="0">
                <a:latin typeface="Amasis MT Pro" panose="02040504050005020304" pitchFamily="18" charset="0"/>
              </a:rPr>
              <a:t>The constant battles:</a:t>
            </a:r>
          </a:p>
          <a:p>
            <a:pPr lvl="1"/>
            <a:r>
              <a:rPr lang="pt-PT" dirty="0">
                <a:latin typeface="Amasis MT Pro" panose="02040504050005020304" pitchFamily="18" charset="0"/>
              </a:rPr>
              <a:t>Privacy vs Publicaly available information</a:t>
            </a:r>
          </a:p>
          <a:p>
            <a:pPr lvl="1"/>
            <a:r>
              <a:rPr lang="pt-PT" dirty="0">
                <a:latin typeface="Amasis MT Pro" panose="02040504050005020304" pitchFamily="18" charset="0"/>
              </a:rPr>
              <a:t>Convinience vs Security</a:t>
            </a:r>
          </a:p>
        </p:txBody>
      </p:sp>
    </p:spTree>
    <p:extLst>
      <p:ext uri="{BB962C8B-B14F-4D97-AF65-F5344CB8AC3E}">
        <p14:creationId xmlns:p14="http://schemas.microsoft.com/office/powerpoint/2010/main" val="19231483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353DF-E08B-5139-444F-F7A34D2AC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OSINT</a:t>
            </a:r>
            <a:endParaRPr lang="pt-P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D1544-9FB1-0115-CB55-678A77ADC5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087744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OSINT</a:t>
            </a:r>
            <a:br>
              <a:rPr lang="en-US" dirty="0"/>
            </a:br>
            <a:r>
              <a:rPr lang="en-US" dirty="0"/>
              <a:t>	Personal Information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Posted information can get publicly and world available</a:t>
            </a:r>
          </a:p>
          <a:p>
            <a:pPr lvl="1"/>
            <a:r>
              <a:rPr lang="en-US" sz="1800" cap="none" dirty="0">
                <a:latin typeface="Amasis MT Pro" panose="020B0604020202020204" pitchFamily="18" charset="0"/>
              </a:rPr>
              <a:t>Even private profiles can have their data shared by others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When information is posted</a:t>
            </a:r>
          </a:p>
          <a:p>
            <a:pPr lvl="1"/>
            <a:r>
              <a:rPr lang="en-US" sz="1800" cap="none" dirty="0">
                <a:latin typeface="Amasis MT Pro" panose="020B0604020202020204" pitchFamily="18" charset="0"/>
              </a:rPr>
              <a:t>Shows where you are at that time (habits &amp; routines)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Information on the picture</a:t>
            </a:r>
          </a:p>
          <a:p>
            <a:pPr lvl="1"/>
            <a:r>
              <a:rPr lang="en-US" sz="1800" cap="none" dirty="0">
                <a:latin typeface="Amasis MT Pro" panose="020B0604020202020204" pitchFamily="18" charset="0"/>
              </a:rPr>
              <a:t>Metadata</a:t>
            </a:r>
          </a:p>
          <a:p>
            <a:pPr lvl="1"/>
            <a:r>
              <a:rPr lang="en-US" sz="1800" cap="none" dirty="0">
                <a:latin typeface="Amasis MT Pro" panose="020B0604020202020204" pitchFamily="18" charset="0"/>
              </a:rPr>
              <a:t>Geolocation</a:t>
            </a:r>
          </a:p>
          <a:p>
            <a:r>
              <a:rPr lang="en-US" dirty="0">
                <a:latin typeface="Amasis MT Pro" panose="020B0604020202020204" pitchFamily="18" charset="0"/>
              </a:rPr>
              <a:t>What companies know about us (</a:t>
            </a:r>
            <a:r>
              <a:rPr lang="en-US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Awareness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What do we teach our kids? Do we teach ?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They are exposed to everyone on the internet.</a:t>
            </a:r>
            <a:endParaRPr lang="en-US" cap="none" dirty="0">
              <a:latin typeface="Amasis MT Pro" panose="020B0604020202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913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Awareness</a:t>
            </a:r>
            <a:br>
              <a:rPr lang="en-US" dirty="0"/>
            </a:br>
            <a:r>
              <a:rPr lang="en-US" dirty="0"/>
              <a:t>	True stories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Amasis MT Pro" panose="020B0604020202020204" pitchFamily="18" charset="0"/>
              </a:rPr>
              <a:t>Someone posted a photo of healthy meal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Laptop in background: Zoomed in and read emails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Social Media uses OCR. They also read the emails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I once posted picture on social media while on trip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My friends knew I was not home (</a:t>
            </a:r>
            <a:r>
              <a:rPr lang="en-US" b="1" dirty="0">
                <a:solidFill>
                  <a:srgbClr val="FF0000"/>
                </a:solidFill>
                <a:latin typeface="Amasis MT Pro" panose="020B0604020202020204" pitchFamily="18" charset="0"/>
              </a:rPr>
              <a:t>Not public profile. At least I think it is not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Friends on that location called me on the phone</a:t>
            </a:r>
            <a:endParaRPr lang="en-US" cap="none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Buying book (Buyer’s card information)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How I was able to get money just by having the right information</a:t>
            </a:r>
            <a:endParaRPr lang="en-US" cap="none" dirty="0">
              <a:latin typeface="Amasis MT Pro" panose="020B0604020202020204" pitchFamily="18" charset="0"/>
            </a:endParaRPr>
          </a:p>
          <a:p>
            <a:r>
              <a:rPr lang="en-US" dirty="0">
                <a:latin typeface="Amasis MT Pro" panose="020B0604020202020204" pitchFamily="18" charset="0"/>
              </a:rPr>
              <a:t>Social Media accounts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If you don’t have Facebook, I can create one in your name and call your friends</a:t>
            </a:r>
          </a:p>
        </p:txBody>
      </p:sp>
    </p:spTree>
    <p:extLst>
      <p:ext uri="{BB962C8B-B14F-4D97-AF65-F5344CB8AC3E}">
        <p14:creationId xmlns:p14="http://schemas.microsoft.com/office/powerpoint/2010/main" val="15779226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Deadly Social Media</a:t>
            </a:r>
            <a:br>
              <a:rPr lang="en-US" dirty="0"/>
            </a:br>
            <a:r>
              <a:rPr lang="en-US" dirty="0"/>
              <a:t>	The Final Hours of Pop Smoke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600" cap="none" dirty="0">
                <a:latin typeface="Amasis MT Pro" panose="020B0604020202020204" pitchFamily="18" charset="0"/>
              </a:rPr>
              <a:t>Rapper Pop Smoke Murdered in Home Invasion ... By 4 Masked Gunmen  (</a:t>
            </a:r>
            <a:r>
              <a:rPr lang="en-US" sz="1600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sz="1600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sz="1600" cap="none" dirty="0">
                <a:latin typeface="Amasis MT Pro" panose="020B0604020202020204" pitchFamily="18" charset="0"/>
              </a:rPr>
              <a:t>Instagram Posts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Location Tag</a:t>
            </a:r>
          </a:p>
          <a:p>
            <a:r>
              <a:rPr lang="en-US" sz="1600" cap="none" dirty="0">
                <a:latin typeface="Amasis MT Pro" panose="020B0604020202020204" pitchFamily="18" charset="0"/>
              </a:rPr>
              <a:t>Geolocation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Reverse Image</a:t>
            </a:r>
          </a:p>
          <a:p>
            <a:r>
              <a:rPr lang="en-US" sz="1600" cap="none" dirty="0">
                <a:latin typeface="Amasis MT Pro" panose="020B0604020202020204" pitchFamily="18" charset="0"/>
              </a:rPr>
              <a:t>Google Maps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Local Recon</a:t>
            </a:r>
          </a:p>
          <a:p>
            <a:r>
              <a:rPr lang="en-US" sz="1600" cap="none" dirty="0">
                <a:latin typeface="Amasis MT Pro" panose="020B0604020202020204" pitchFamily="18" charset="0"/>
              </a:rPr>
              <a:t>Airbnb/Zillow (Rent/Real-estate)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House photos (Outside and Inside)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Layout</a:t>
            </a:r>
          </a:p>
          <a:p>
            <a:endParaRPr lang="en-US" sz="1600" dirty="0">
              <a:latin typeface="Amasis MT Pro" panose="020B0604020202020204" pitchFamily="18" charset="0"/>
            </a:endParaRPr>
          </a:p>
          <a:p>
            <a:r>
              <a:rPr lang="en-US" sz="1600" cap="none" dirty="0">
                <a:latin typeface="Amasis MT Pro" panose="020B0604020202020204" pitchFamily="18" charset="0"/>
              </a:rPr>
              <a:t>YouTube Video: The Cyber Mentor (</a:t>
            </a:r>
            <a:r>
              <a:rPr lang="en-US" sz="1600" cap="none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sz="1600" cap="none" dirty="0">
                <a:latin typeface="Amasis MT Pro" panose="020B0604020202020204" pitchFamily="18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9300500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OSINT</a:t>
            </a:r>
            <a:br>
              <a:rPr lang="en-US" dirty="0"/>
            </a:br>
            <a:r>
              <a:rPr lang="en-US" dirty="0"/>
              <a:t>	Tools &amp; more tools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pt-PT" sz="1700" cap="none" dirty="0">
                <a:latin typeface="Amasis MT Pro" panose="020B0604020202020204" pitchFamily="18" charset="0"/>
              </a:rPr>
              <a:t>OSINT FRAMEWORK (</a:t>
            </a:r>
            <a:r>
              <a:rPr lang="pt-PT" sz="1700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pt-PT" sz="1700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pt-PT" sz="1500" dirty="0">
                <a:latin typeface="Amasis MT Pro" panose="020B0604020202020204" pitchFamily="18" charset="0"/>
              </a:rPr>
              <a:t>Yups, only one link is enough</a:t>
            </a:r>
            <a:endParaRPr lang="pt-PT" sz="1500" cap="none" dirty="0">
              <a:latin typeface="Amasis MT Pro" panose="020B0604020202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348679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OSINT</a:t>
            </a:r>
            <a:br>
              <a:rPr lang="en-US" dirty="0"/>
            </a:br>
            <a:r>
              <a:rPr lang="en-US" dirty="0"/>
              <a:t>	Profiling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What’s my IP?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Ip2Location (</a:t>
            </a:r>
            <a:r>
              <a:rPr lang="en-US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 err="1">
                <a:latin typeface="Amasis MT Pro" panose="020B0604020202020204" pitchFamily="18" charset="0"/>
              </a:rPr>
              <a:t>Mylocation</a:t>
            </a:r>
            <a:r>
              <a:rPr lang="en-US" dirty="0">
                <a:latin typeface="Amasis MT Pro" panose="020B0604020202020204" pitchFamily="18" charset="0"/>
              </a:rPr>
              <a:t> (</a:t>
            </a:r>
            <a:r>
              <a:rPr lang="en-US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sz="1700" cap="none" dirty="0">
                <a:latin typeface="Amasis MT Pro" panose="020B0604020202020204" pitchFamily="18" charset="0"/>
              </a:rPr>
              <a:t>Twitter</a:t>
            </a:r>
          </a:p>
          <a:p>
            <a:pPr lvl="1"/>
            <a:r>
              <a:rPr lang="en-US" sz="1700" cap="none" dirty="0">
                <a:latin typeface="Amasis MT Pro" panose="020B0604020202020204" pitchFamily="18" charset="0"/>
              </a:rPr>
              <a:t>Twitter Advanced Search (</a:t>
            </a:r>
            <a:r>
              <a:rPr lang="en-US" sz="1700" cap="none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en-US" sz="1700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Facebook</a:t>
            </a:r>
          </a:p>
          <a:p>
            <a:pPr lvl="1"/>
            <a:r>
              <a:rPr lang="en-US" sz="1800" cap="none" dirty="0" err="1">
                <a:latin typeface="Amasis MT Pro" panose="020B0604020202020204" pitchFamily="18" charset="0"/>
              </a:rPr>
              <a:t>StalkFace</a:t>
            </a:r>
            <a:r>
              <a:rPr lang="en-US" sz="1800" cap="none" dirty="0">
                <a:latin typeface="Amasis MT Pro" panose="020B0604020202020204" pitchFamily="18" charset="0"/>
              </a:rPr>
              <a:t> (</a:t>
            </a:r>
            <a:r>
              <a:rPr lang="en-US" sz="1800" cap="none" dirty="0">
                <a:latin typeface="Amasis MT Pro" panose="020B0604020202020204" pitchFamily="18" charset="0"/>
                <a:hlinkClick r:id="rId7"/>
              </a:rPr>
              <a:t>link</a:t>
            </a:r>
            <a:r>
              <a:rPr lang="en-US" sz="1800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sz="1800" cap="none" dirty="0" err="1">
                <a:latin typeface="Amasis MT Pro" panose="020B0604020202020204" pitchFamily="18" charset="0"/>
              </a:rPr>
              <a:t>Sowdust</a:t>
            </a:r>
            <a:r>
              <a:rPr lang="en-US" sz="1800" cap="none" dirty="0">
                <a:latin typeface="Amasis MT Pro" panose="020B0604020202020204" pitchFamily="18" charset="0"/>
              </a:rPr>
              <a:t> </a:t>
            </a:r>
            <a:r>
              <a:rPr lang="en-US" sz="1800" cap="none" dirty="0" err="1">
                <a:latin typeface="Amasis MT Pro" panose="020B0604020202020204" pitchFamily="18" charset="0"/>
              </a:rPr>
              <a:t>Github</a:t>
            </a:r>
            <a:r>
              <a:rPr lang="en-US" sz="1800" cap="none" dirty="0">
                <a:latin typeface="Amasis MT Pro" panose="020B0604020202020204" pitchFamily="18" charset="0"/>
              </a:rPr>
              <a:t> (</a:t>
            </a:r>
            <a:r>
              <a:rPr lang="en-US" sz="1800" cap="none" dirty="0">
                <a:latin typeface="Amasis MT Pro" panose="020B0604020202020204" pitchFamily="18" charset="0"/>
                <a:hlinkClick r:id="rId8"/>
              </a:rPr>
              <a:t>link</a:t>
            </a:r>
            <a:r>
              <a:rPr lang="en-US" sz="1800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sz="1800" cap="none" dirty="0" err="1">
                <a:latin typeface="Amasis MT Pro" panose="020B0604020202020204" pitchFamily="18" charset="0"/>
              </a:rPr>
              <a:t>IntelligenceX</a:t>
            </a:r>
            <a:r>
              <a:rPr lang="en-US" sz="1800" cap="none" dirty="0">
                <a:latin typeface="Amasis MT Pro" panose="020B0604020202020204" pitchFamily="18" charset="0"/>
              </a:rPr>
              <a:t> Facebook Search (</a:t>
            </a:r>
            <a:r>
              <a:rPr lang="en-US" sz="1800" cap="none" dirty="0">
                <a:latin typeface="Amasis MT Pro" panose="020B0604020202020204" pitchFamily="18" charset="0"/>
                <a:hlinkClick r:id="rId9"/>
              </a:rPr>
              <a:t>link</a:t>
            </a:r>
            <a:r>
              <a:rPr lang="en-US" sz="1800" cap="none" dirty="0">
                <a:latin typeface="Amasis MT Pro" panose="020B0604020202020204" pitchFamily="18" charset="0"/>
              </a:rPr>
              <a:t>)</a:t>
            </a:r>
          </a:p>
          <a:p>
            <a:endParaRPr lang="pt-PT" sz="1700" cap="none" dirty="0">
              <a:latin typeface="Amasis MT Pro" panose="020B0604020202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46869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OSINT</a:t>
            </a:r>
            <a:br>
              <a:rPr lang="en-US" dirty="0"/>
            </a:br>
            <a:r>
              <a:rPr lang="en-US" dirty="0"/>
              <a:t>	Profiling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700" cap="none" dirty="0">
                <a:latin typeface="Amasis MT Pro" panose="020B0604020202020204" pitchFamily="18" charset="0"/>
              </a:rPr>
              <a:t>Mobile (how long have you been using the same number)</a:t>
            </a:r>
          </a:p>
          <a:p>
            <a:pPr lvl="1"/>
            <a:r>
              <a:rPr lang="en-US" sz="1700" cap="none" dirty="0">
                <a:latin typeface="Amasis MT Pro" panose="020B0604020202020204" pitchFamily="18" charset="0"/>
              </a:rPr>
              <a:t>Sync me (</a:t>
            </a:r>
            <a:r>
              <a:rPr lang="en-US" sz="1700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sz="1700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sz="1700" cap="none" dirty="0">
                <a:latin typeface="Amasis MT Pro" panose="020B0604020202020204" pitchFamily="18" charset="0"/>
              </a:rPr>
              <a:t>Usernames (you reuse usernames)</a:t>
            </a:r>
          </a:p>
          <a:p>
            <a:pPr lvl="1"/>
            <a:r>
              <a:rPr lang="en-US" sz="1700" cap="none" dirty="0" err="1">
                <a:latin typeface="Amasis MT Pro" panose="020B0604020202020204" pitchFamily="18" charset="0"/>
              </a:rPr>
              <a:t>NameChk</a:t>
            </a:r>
            <a:r>
              <a:rPr lang="en-US" sz="1700" dirty="0">
                <a:latin typeface="Amasis MT Pro" panose="020B0604020202020204" pitchFamily="18" charset="0"/>
              </a:rPr>
              <a:t> (</a:t>
            </a:r>
            <a:r>
              <a:rPr lang="en-US" sz="1700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sz="1700" dirty="0">
                <a:latin typeface="Amasis MT Pro" panose="020B0604020202020204" pitchFamily="18" charset="0"/>
              </a:rPr>
              <a:t>)</a:t>
            </a:r>
            <a:endParaRPr lang="en-US" sz="1700" cap="none" dirty="0">
              <a:latin typeface="Amasis MT Pro" panose="020B0604020202020204" pitchFamily="18" charset="0"/>
            </a:endParaRPr>
          </a:p>
          <a:p>
            <a:pPr lvl="1"/>
            <a:r>
              <a:rPr lang="en-US" sz="1700" cap="none" dirty="0" err="1">
                <a:latin typeface="Amasis MT Pro" panose="020B0604020202020204" pitchFamily="18" charset="0"/>
              </a:rPr>
              <a:t>WhatsMyName</a:t>
            </a:r>
            <a:r>
              <a:rPr lang="en-US" sz="1700" cap="none" dirty="0">
                <a:latin typeface="Amasis MT Pro" panose="020B0604020202020204" pitchFamily="18" charset="0"/>
              </a:rPr>
              <a:t> (</a:t>
            </a:r>
            <a:r>
              <a:rPr lang="en-US" sz="1700" cap="none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sz="1700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sz="1700" cap="none" dirty="0" err="1">
                <a:latin typeface="Amasis MT Pro" panose="020B0604020202020204" pitchFamily="18" charset="0"/>
              </a:rPr>
              <a:t>NameCheckup</a:t>
            </a:r>
            <a:r>
              <a:rPr lang="en-US" sz="1700" cap="none" dirty="0">
                <a:latin typeface="Amasis MT Pro" panose="020B0604020202020204" pitchFamily="18" charset="0"/>
              </a:rPr>
              <a:t> (</a:t>
            </a:r>
            <a:r>
              <a:rPr lang="en-US" sz="1700" cap="none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en-US" sz="1700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Tinder</a:t>
            </a:r>
          </a:p>
          <a:p>
            <a:pPr lvl="1"/>
            <a:r>
              <a:rPr lang="en-US" sz="1800" dirty="0">
                <a:latin typeface="Amasis MT Pro" panose="020B0604020202020204" pitchFamily="18" charset="0"/>
              </a:rPr>
              <a:t>Username reuse (</a:t>
            </a:r>
            <a:r>
              <a:rPr lang="en-US" sz="1800" dirty="0">
                <a:latin typeface="Amasis MT Pro" panose="020B0604020202020204" pitchFamily="18" charset="0"/>
                <a:hlinkClick r:id="rId7"/>
              </a:rPr>
              <a:t>link</a:t>
            </a:r>
            <a:r>
              <a:rPr lang="en-US" sz="1800" dirty="0">
                <a:latin typeface="Amasis MT Pro" panose="020B0604020202020204" pitchFamily="18" charset="0"/>
              </a:rPr>
              <a:t>)</a:t>
            </a:r>
            <a:endParaRPr lang="en-US" sz="1800" cap="none" dirty="0">
              <a:latin typeface="Amasis MT Pro" panose="020B0604020202020204" pitchFamily="18" charset="0"/>
            </a:endParaRPr>
          </a:p>
          <a:p>
            <a:pPr marL="0" indent="0">
              <a:buNone/>
            </a:pPr>
            <a:endParaRPr lang="en-US" sz="1000" dirty="0">
              <a:latin typeface="Amasis MT Pro" panose="020B0604020202020204" pitchFamily="18" charset="0"/>
            </a:endParaRPr>
          </a:p>
          <a:p>
            <a:r>
              <a:rPr lang="en-US" sz="1700" cap="none" dirty="0">
                <a:latin typeface="Amasis MT Pro" panose="020B0604020202020204" pitchFamily="18" charset="0"/>
              </a:rPr>
              <a:t>New tools are always being </a:t>
            </a:r>
            <a:r>
              <a:rPr lang="en-US" sz="1700" dirty="0">
                <a:latin typeface="Amasis MT Pro" panose="020B0604020202020204" pitchFamily="18" charset="0"/>
              </a:rPr>
              <a:t>c</a:t>
            </a:r>
            <a:r>
              <a:rPr lang="en-US" sz="1700" cap="none" dirty="0">
                <a:latin typeface="Amasis MT Pro" panose="020B0604020202020204" pitchFamily="18" charset="0"/>
              </a:rPr>
              <a:t>reated</a:t>
            </a:r>
            <a:endParaRPr lang="pt-PT" sz="1700" cap="none" dirty="0">
              <a:latin typeface="Amasis MT Pro" panose="020B0604020202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87862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OSINT</a:t>
            </a:r>
            <a:br>
              <a:rPr lang="en-US" dirty="0"/>
            </a:br>
            <a:r>
              <a:rPr lang="en-US" dirty="0"/>
              <a:t>	Profiling - Professional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LinkedIn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Xing (</a:t>
            </a:r>
            <a:r>
              <a:rPr lang="en-US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endParaRPr lang="en-US" sz="1000" dirty="0">
              <a:latin typeface="Amasis MT Pro" panose="020B0604020202020204" pitchFamily="18" charset="0"/>
            </a:endParaRPr>
          </a:p>
          <a:p>
            <a:r>
              <a:rPr lang="en-US" dirty="0">
                <a:latin typeface="Amasis MT Pro" panose="020B0604020202020204" pitchFamily="18" charset="0"/>
              </a:rPr>
              <a:t>Company Information</a:t>
            </a:r>
          </a:p>
          <a:p>
            <a:pPr lvl="1"/>
            <a:r>
              <a:rPr lang="en-US" sz="1800" dirty="0">
                <a:latin typeface="Amasis MT Pro" panose="020B0604020202020204" pitchFamily="18" charset="0"/>
              </a:rPr>
              <a:t>Technologies described in job adds (leaking information)</a:t>
            </a:r>
          </a:p>
          <a:p>
            <a:endParaRPr lang="en-US" sz="1000" cap="none" dirty="0">
              <a:latin typeface="Amasis MT Pro" panose="020B0604020202020204" pitchFamily="18" charset="0"/>
            </a:endParaRPr>
          </a:p>
          <a:p>
            <a:r>
              <a:rPr lang="en-US" dirty="0">
                <a:latin typeface="Amasis MT Pro" panose="020B0604020202020204" pitchFamily="18" charset="0"/>
              </a:rPr>
              <a:t>Professional information phishing</a:t>
            </a:r>
          </a:p>
          <a:p>
            <a:pPr lvl="1"/>
            <a:r>
              <a:rPr lang="en-US" sz="1800" dirty="0">
                <a:latin typeface="Amasis MT Pro" panose="020B0604020202020204" pitchFamily="18" charset="0"/>
              </a:rPr>
              <a:t>Fake job adds (Is this a thing?)</a:t>
            </a:r>
          </a:p>
          <a:p>
            <a:endParaRPr lang="en-US" sz="1000" cap="none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Curriculum Vitae</a:t>
            </a:r>
          </a:p>
          <a:p>
            <a:pPr lvl="1"/>
            <a:r>
              <a:rPr lang="en-US" sz="1800" cap="none" dirty="0">
                <a:latin typeface="Amasis MT Pro" panose="020B0604020202020204" pitchFamily="18" charset="0"/>
              </a:rPr>
              <a:t>Sending CV with too much information – what is too much </a:t>
            </a:r>
            <a:r>
              <a:rPr lang="en-US" sz="1800" cap="none" dirty="0">
                <a:latin typeface="Amasis MT Pro" panose="020B0604020202020204" pitchFamily="18" charset="0"/>
                <a:sym typeface="Wingdings" panose="05000000000000000000" pitchFamily="2" charset="2"/>
              </a:rPr>
              <a:t></a:t>
            </a:r>
            <a:endParaRPr lang="en-US" sz="1800" cap="none" dirty="0">
              <a:latin typeface="Amasis MT Pro" panose="020B0604020202020204" pitchFamily="18" charset="0"/>
            </a:endParaRPr>
          </a:p>
          <a:p>
            <a:pPr lvl="2"/>
            <a:r>
              <a:rPr lang="en-US" sz="1600" cap="none" dirty="0">
                <a:latin typeface="Amasis MT Pro" panose="020B0604020202020204" pitchFamily="18" charset="0"/>
              </a:rPr>
              <a:t>Home address – Street View</a:t>
            </a:r>
            <a:endParaRPr lang="pt-PT" sz="1600" cap="none" dirty="0">
              <a:latin typeface="Amasis MT Pro" panose="020B0604020202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69300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353DF-E08B-5139-444F-F7A34D2AC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OSINT PT</a:t>
            </a:r>
            <a:endParaRPr lang="pt-P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D1544-9FB1-0115-CB55-678A77ADC5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3939093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OSINT</a:t>
            </a:r>
            <a:br>
              <a:rPr lang="en-US" dirty="0"/>
            </a:br>
            <a:r>
              <a:rPr lang="en-US" dirty="0"/>
              <a:t>	Portugal – Public contracts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Base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The example (</a:t>
            </a:r>
            <a:r>
              <a:rPr lang="en-US" cap="none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PDF of contract with PII strikethrough (</a:t>
            </a:r>
            <a:r>
              <a:rPr lang="en-US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Open with pdf reader and delete the strikethrough boxes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Name of employee who edited the document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Information on UA, LinkedIn, Facebook, …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Metadata: “KONICA MINOLTA </a:t>
            </a:r>
            <a:r>
              <a:rPr lang="en-US" dirty="0" err="1">
                <a:latin typeface="Amasis MT Pro" panose="020B0604020202020204" pitchFamily="18" charset="0"/>
              </a:rPr>
              <a:t>bizhub</a:t>
            </a:r>
            <a:r>
              <a:rPr lang="en-US" dirty="0">
                <a:latin typeface="Amasis MT Pro" panose="020B0604020202020204" pitchFamily="18" charset="0"/>
              </a:rPr>
              <a:t> C454”</a:t>
            </a:r>
          </a:p>
          <a:p>
            <a:r>
              <a:rPr lang="en-US" dirty="0">
                <a:latin typeface="Amasis MT Pro" panose="020B0604020202020204" pitchFamily="18" charset="0"/>
              </a:rPr>
              <a:t>Information leaked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Full Names, </a:t>
            </a:r>
            <a:r>
              <a:rPr lang="en-US" dirty="0" err="1">
                <a:latin typeface="Amasis MT Pro" panose="020B0604020202020204" pitchFamily="18" charset="0"/>
              </a:rPr>
              <a:t>nif</a:t>
            </a:r>
            <a:r>
              <a:rPr lang="en-US" dirty="0">
                <a:latin typeface="Amasis MT Pro" panose="020B0604020202020204" pitchFamily="18" charset="0"/>
              </a:rPr>
              <a:t>, addresses</a:t>
            </a:r>
          </a:p>
          <a:p>
            <a:endParaRPr lang="en-US" cap="none" dirty="0">
              <a:latin typeface="Amasis MT Pro" panose="020B0604020202020204" pitchFamily="18" charset="0"/>
            </a:endParaRPr>
          </a:p>
          <a:p>
            <a:endParaRPr lang="en-US" cap="none" dirty="0">
              <a:latin typeface="Amasis MT Pro" panose="020B0604020202020204" pitchFamily="18" charset="0"/>
            </a:endParaRPr>
          </a:p>
          <a:p>
            <a:endParaRPr lang="pt-PT" cap="none" dirty="0">
              <a:latin typeface="Amasis MT Pro" panose="020B0604020202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92056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353DF-E08B-5139-444F-F7A34D2AC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Disclaimer &amp; Laws</a:t>
            </a:r>
            <a:endParaRPr lang="pt-P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D1544-9FB1-0115-CB55-678A77ADC5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9230530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OSINT</a:t>
            </a:r>
            <a:br>
              <a:rPr lang="en-US" dirty="0"/>
            </a:br>
            <a:r>
              <a:rPr lang="en-US" dirty="0"/>
              <a:t>	Portugal – Vehicle Information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cap="none" dirty="0" err="1">
                <a:latin typeface="Amasis MT Pro" panose="020B0604020202020204" pitchFamily="18" charset="0"/>
              </a:rPr>
              <a:t>Automóvel</a:t>
            </a:r>
            <a:r>
              <a:rPr lang="en-US" cap="none" dirty="0">
                <a:latin typeface="Amasis MT Pro" panose="020B0604020202020204" pitchFamily="18" charset="0"/>
              </a:rPr>
              <a:t> On-line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 err="1">
                <a:latin typeface="Amasis MT Pro" panose="020B0604020202020204" pitchFamily="18" charset="0"/>
              </a:rPr>
              <a:t>Certidão</a:t>
            </a:r>
            <a:r>
              <a:rPr lang="en-US" cap="none" dirty="0">
                <a:latin typeface="Amasis MT Pro" panose="020B0604020202020204" pitchFamily="18" charset="0"/>
              </a:rPr>
              <a:t> Permanente </a:t>
            </a:r>
            <a:r>
              <a:rPr lang="en-US" cap="none" dirty="0" err="1">
                <a:latin typeface="Amasis MT Pro" panose="020B0604020202020204" pitchFamily="18" charset="0"/>
              </a:rPr>
              <a:t>Automóvel</a:t>
            </a:r>
            <a:r>
              <a:rPr lang="en-US" cap="none" dirty="0">
                <a:latin typeface="Amasis MT Pro" panose="020B0604020202020204" pitchFamily="18" charset="0"/>
              </a:rPr>
              <a:t> (</a:t>
            </a:r>
            <a:r>
              <a:rPr lang="en-US" cap="none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License Plate : “01-EF-34”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Result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Brand: MERCEDES-BENZ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VIN: WDD2040081A043326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Example (</a:t>
            </a:r>
            <a:r>
              <a:rPr lang="en-US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endParaRPr lang="en-US" sz="1000" cap="none" dirty="0">
              <a:latin typeface="Amasis MT Pro" panose="020B0604020202020204" pitchFamily="18" charset="0"/>
            </a:endParaRPr>
          </a:p>
          <a:p>
            <a:r>
              <a:rPr lang="en-US" dirty="0">
                <a:latin typeface="Amasis MT Pro" panose="020B0604020202020204" pitchFamily="18" charset="0"/>
              </a:rPr>
              <a:t>Vehicle Information (</a:t>
            </a:r>
            <a:r>
              <a:rPr lang="en-US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Example (</a:t>
            </a:r>
            <a:r>
              <a:rPr lang="en-US" cap="none" dirty="0">
                <a:latin typeface="Amasis MT Pro" panose="020B0604020202020204" pitchFamily="18" charset="0"/>
                <a:hlinkClick r:id="rId7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Information: Brand, Model, Location, Paint, Delivery Date, Extras, …</a:t>
            </a:r>
            <a:endParaRPr lang="en-US" cap="none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Hack across the globe by VIN (</a:t>
            </a:r>
            <a:r>
              <a:rPr lang="en-US" cap="none" dirty="0">
                <a:latin typeface="Amasis MT Pro" panose="020B0604020202020204" pitchFamily="18" charset="0"/>
                <a:hlinkClick r:id="rId8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23973449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OSINT</a:t>
            </a:r>
            <a:br>
              <a:rPr lang="en-US" dirty="0"/>
            </a:br>
            <a:r>
              <a:rPr lang="en-US" dirty="0"/>
              <a:t>	Portugal –Insurance Information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ASF – </a:t>
            </a:r>
            <a:r>
              <a:rPr lang="en-US" cap="none" dirty="0" err="1">
                <a:latin typeface="Amasis MT Pro" panose="020B0604020202020204" pitchFamily="18" charset="0"/>
              </a:rPr>
              <a:t>Autoridade</a:t>
            </a:r>
            <a:r>
              <a:rPr lang="en-US" cap="none" dirty="0">
                <a:latin typeface="Amasis MT Pro" panose="020B0604020202020204" pitchFamily="18" charset="0"/>
              </a:rPr>
              <a:t> de </a:t>
            </a:r>
            <a:r>
              <a:rPr lang="en-US" cap="none" dirty="0" err="1">
                <a:latin typeface="Amasis MT Pro" panose="020B0604020202020204" pitchFamily="18" charset="0"/>
              </a:rPr>
              <a:t>Supervisão</a:t>
            </a:r>
            <a:r>
              <a:rPr lang="en-US" cap="none" dirty="0">
                <a:latin typeface="Amasis MT Pro" panose="020B0604020202020204" pitchFamily="18" charset="0"/>
              </a:rPr>
              <a:t> de </a:t>
            </a:r>
            <a:r>
              <a:rPr lang="en-US" cap="none" dirty="0" err="1">
                <a:latin typeface="Amasis MT Pro" panose="020B0604020202020204" pitchFamily="18" charset="0"/>
              </a:rPr>
              <a:t>Seguros</a:t>
            </a:r>
            <a:r>
              <a:rPr lang="en-US" cap="none" dirty="0">
                <a:latin typeface="Amasis MT Pro" panose="020B0604020202020204" pitchFamily="18" charset="0"/>
              </a:rPr>
              <a:t> e </a:t>
            </a:r>
            <a:r>
              <a:rPr lang="en-US" cap="none" dirty="0" err="1">
                <a:latin typeface="Amasis MT Pro" panose="020B0604020202020204" pitchFamily="18" charset="0"/>
              </a:rPr>
              <a:t>Fundos</a:t>
            </a:r>
            <a:r>
              <a:rPr lang="en-US" cap="none" dirty="0">
                <a:latin typeface="Amasis MT Pro" panose="020B0604020202020204" pitchFamily="18" charset="0"/>
              </a:rPr>
              <a:t> de </a:t>
            </a:r>
            <a:r>
              <a:rPr lang="en-US" cap="none" dirty="0" err="1">
                <a:latin typeface="Amasis MT Pro" panose="020B0604020202020204" pitchFamily="18" charset="0"/>
              </a:rPr>
              <a:t>Pensões</a:t>
            </a:r>
            <a:r>
              <a:rPr lang="en-US" cap="none" dirty="0">
                <a:latin typeface="Amasis MT Pro" panose="020B0604020202020204" pitchFamily="18" charset="0"/>
              </a:rPr>
              <a:t>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Example (</a:t>
            </a:r>
            <a:r>
              <a:rPr lang="en-US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License Plate : “01-EF-34”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Date : “03-07-2022”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Example 2 (</a:t>
            </a:r>
            <a:r>
              <a:rPr lang="en-US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License Plate : “01-EF-34”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Date : “03-07-2012”</a:t>
            </a:r>
          </a:p>
          <a:p>
            <a:r>
              <a:rPr lang="en-US" dirty="0">
                <a:latin typeface="Amasis MT Pro" panose="020B0604020202020204" pitchFamily="18" charset="0"/>
              </a:rPr>
              <a:t>Insurance Company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Current and Past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Length of the contract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Insurance policy number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Can I get information for all license plates ????</a:t>
            </a:r>
          </a:p>
        </p:txBody>
      </p:sp>
    </p:spTree>
    <p:extLst>
      <p:ext uri="{BB962C8B-B14F-4D97-AF65-F5344CB8AC3E}">
        <p14:creationId xmlns:p14="http://schemas.microsoft.com/office/powerpoint/2010/main" val="414647100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OSINT</a:t>
            </a:r>
            <a:br>
              <a:rPr lang="en-US" dirty="0"/>
            </a:br>
            <a:r>
              <a:rPr lang="en-US" dirty="0"/>
              <a:t>	Portugal Specific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err="1">
                <a:latin typeface="Amasis MT Pro" panose="020B0604020202020204" pitchFamily="18" charset="0"/>
              </a:rPr>
              <a:t>Registo</a:t>
            </a:r>
            <a:r>
              <a:rPr lang="en-US" dirty="0">
                <a:latin typeface="Amasis MT Pro" panose="020B0604020202020204" pitchFamily="18" charset="0"/>
              </a:rPr>
              <a:t> Predial Online (</a:t>
            </a:r>
            <a:r>
              <a:rPr lang="en-US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pt-PT" dirty="0">
                <a:latin typeface="Amasis MT Pro" panose="020B0604020202020204" pitchFamily="18" charset="0"/>
              </a:rPr>
              <a:t>DGES - Direção-Geral de Ensino Superior</a:t>
            </a:r>
            <a:r>
              <a:rPr lang="en-US" dirty="0">
                <a:latin typeface="Amasis MT Pro" panose="020B0604020202020204" pitchFamily="18" charset="0"/>
              </a:rPr>
              <a:t> (</a:t>
            </a:r>
            <a:r>
              <a:rPr lang="en-US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DRE - </a:t>
            </a:r>
            <a:r>
              <a:rPr lang="en-US" dirty="0" err="1">
                <a:latin typeface="Amasis MT Pro" panose="020B0604020202020204" pitchFamily="18" charset="0"/>
              </a:rPr>
              <a:t>Diário</a:t>
            </a:r>
            <a:r>
              <a:rPr lang="en-US" dirty="0">
                <a:latin typeface="Amasis MT Pro" panose="020B0604020202020204" pitchFamily="18" charset="0"/>
              </a:rPr>
              <a:t> da República (</a:t>
            </a:r>
            <a:r>
              <a:rPr lang="en-US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Search DRE (</a:t>
            </a:r>
            <a:r>
              <a:rPr lang="en-US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 err="1">
                <a:latin typeface="Amasis MT Pro" panose="020B0604020202020204" pitchFamily="18" charset="0"/>
              </a:rPr>
              <a:t>Finnaças</a:t>
            </a:r>
            <a:r>
              <a:rPr lang="en-US" dirty="0">
                <a:latin typeface="Amasis MT Pro" panose="020B0604020202020204" pitchFamily="18" charset="0"/>
              </a:rPr>
              <a:t> - </a:t>
            </a:r>
            <a:r>
              <a:rPr lang="en-US" dirty="0" err="1">
                <a:latin typeface="Amasis MT Pro" panose="020B0604020202020204" pitchFamily="18" charset="0"/>
              </a:rPr>
              <a:t>Penhorados</a:t>
            </a:r>
            <a:r>
              <a:rPr lang="en-US" dirty="0">
                <a:latin typeface="Amasis MT Pro" panose="020B0604020202020204" pitchFamily="18" charset="0"/>
              </a:rPr>
              <a:t> (</a:t>
            </a:r>
            <a:r>
              <a:rPr lang="en-US" dirty="0">
                <a:latin typeface="Amasis MT Pro" panose="020B0604020202020204" pitchFamily="18" charset="0"/>
                <a:hlinkClick r:id="rId7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Example (</a:t>
            </a:r>
            <a:r>
              <a:rPr lang="en-US" dirty="0">
                <a:latin typeface="Amasis MT Pro" panose="020B0604020202020204" pitchFamily="18" charset="0"/>
                <a:hlinkClick r:id="rId8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Search </a:t>
            </a:r>
            <a:r>
              <a:rPr lang="en-US" dirty="0" err="1">
                <a:latin typeface="Amasis MT Pro" panose="020B0604020202020204" pitchFamily="18" charset="0"/>
              </a:rPr>
              <a:t>Penhorados</a:t>
            </a:r>
            <a:r>
              <a:rPr lang="en-US" dirty="0">
                <a:latin typeface="Amasis MT Pro" panose="020B0604020202020204" pitchFamily="18" charset="0"/>
              </a:rPr>
              <a:t> – (</a:t>
            </a:r>
            <a:r>
              <a:rPr lang="en-US" dirty="0">
                <a:latin typeface="Amasis MT Pro" panose="020B0604020202020204" pitchFamily="18" charset="0"/>
                <a:hlinkClick r:id="rId9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 err="1">
                <a:latin typeface="Amasis MT Pro" panose="020B0604020202020204" pitchFamily="18" charset="0"/>
              </a:rPr>
              <a:t>Ministério</a:t>
            </a:r>
            <a:r>
              <a:rPr lang="en-US" dirty="0">
                <a:latin typeface="Amasis MT Pro" panose="020B0604020202020204" pitchFamily="18" charset="0"/>
              </a:rPr>
              <a:t> da </a:t>
            </a:r>
            <a:r>
              <a:rPr lang="en-US" dirty="0" err="1">
                <a:latin typeface="Amasis MT Pro" panose="020B0604020202020204" pitchFamily="18" charset="0"/>
              </a:rPr>
              <a:t>Justiça</a:t>
            </a:r>
            <a:r>
              <a:rPr lang="en-US" dirty="0">
                <a:latin typeface="Amasis MT Pro" panose="020B0604020202020204" pitchFamily="18" charset="0"/>
              </a:rPr>
              <a:t> - </a:t>
            </a:r>
            <a:r>
              <a:rPr lang="en-US" dirty="0" err="1">
                <a:latin typeface="Amasis MT Pro" panose="020B0604020202020204" pitchFamily="18" charset="0"/>
              </a:rPr>
              <a:t>Penhorados</a:t>
            </a:r>
            <a:r>
              <a:rPr lang="en-US" dirty="0">
                <a:latin typeface="Amasis MT Pro" panose="020B0604020202020204" pitchFamily="18" charset="0"/>
              </a:rPr>
              <a:t> (</a:t>
            </a:r>
            <a:r>
              <a:rPr lang="en-US" dirty="0">
                <a:latin typeface="Amasis MT Pro" panose="020B0604020202020204" pitchFamily="18" charset="0"/>
                <a:hlinkClick r:id="rId10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Plataforma </a:t>
            </a:r>
            <a:r>
              <a:rPr lang="en-US" dirty="0" err="1">
                <a:latin typeface="Amasis MT Pro" panose="020B0604020202020204" pitchFamily="18" charset="0"/>
              </a:rPr>
              <a:t>Eletrónica</a:t>
            </a:r>
            <a:r>
              <a:rPr lang="en-US" dirty="0">
                <a:latin typeface="Amasis MT Pro" panose="020B0604020202020204" pitchFamily="18" charset="0"/>
              </a:rPr>
              <a:t> de </a:t>
            </a:r>
            <a:r>
              <a:rPr lang="en-US" dirty="0" err="1">
                <a:latin typeface="Amasis MT Pro" panose="020B0604020202020204" pitchFamily="18" charset="0"/>
              </a:rPr>
              <a:t>Compras</a:t>
            </a:r>
            <a:r>
              <a:rPr lang="en-US" dirty="0">
                <a:latin typeface="Amasis MT Pro" panose="020B0604020202020204" pitchFamily="18" charset="0"/>
              </a:rPr>
              <a:t> (</a:t>
            </a:r>
            <a:r>
              <a:rPr lang="en-US" dirty="0" err="1">
                <a:latin typeface="Amasis MT Pro" panose="020B0604020202020204" pitchFamily="18" charset="0"/>
              </a:rPr>
              <a:t>Administração</a:t>
            </a:r>
            <a:r>
              <a:rPr lang="en-US" dirty="0">
                <a:latin typeface="Amasis MT Pro" panose="020B0604020202020204" pitchFamily="18" charset="0"/>
              </a:rPr>
              <a:t> </a:t>
            </a:r>
            <a:r>
              <a:rPr lang="en-US" dirty="0" err="1">
                <a:latin typeface="Amasis MT Pro" panose="020B0604020202020204" pitchFamily="18" charset="0"/>
              </a:rPr>
              <a:t>Pública</a:t>
            </a:r>
            <a:r>
              <a:rPr lang="en-US" dirty="0">
                <a:latin typeface="Amasis MT Pro" panose="020B0604020202020204" pitchFamily="18" charset="0"/>
              </a:rPr>
              <a:t>) (</a:t>
            </a:r>
            <a:r>
              <a:rPr lang="en-US" dirty="0">
                <a:latin typeface="Amasis MT Pro" panose="020B0604020202020204" pitchFamily="18" charset="0"/>
                <a:hlinkClick r:id="rId11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endParaRPr lang="en-US" dirty="0">
              <a:latin typeface="Amasis MT Pro" panose="020B0604020202020204" pitchFamily="18" charset="0"/>
            </a:endParaRPr>
          </a:p>
          <a:p>
            <a:r>
              <a:rPr lang="en-US" dirty="0">
                <a:latin typeface="Amasis MT Pro" panose="020B0604020202020204" pitchFamily="18" charset="0"/>
              </a:rPr>
              <a:t>Leaked information: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Full Names, Addresses, NIF, Company, Marital Status, …</a:t>
            </a:r>
          </a:p>
        </p:txBody>
      </p:sp>
    </p:spTree>
    <p:extLst>
      <p:ext uri="{BB962C8B-B14F-4D97-AF65-F5344CB8AC3E}">
        <p14:creationId xmlns:p14="http://schemas.microsoft.com/office/powerpoint/2010/main" val="45316134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353DF-E08B-5139-444F-F7A34D2AC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OSINT GEO</a:t>
            </a:r>
            <a:endParaRPr lang="pt-P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D1544-9FB1-0115-CB55-678A77ADC5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1778036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OSINT - Photos</a:t>
            </a:r>
            <a:br>
              <a:rPr lang="en-US" dirty="0"/>
            </a:br>
            <a:r>
              <a:rPr lang="en-US" dirty="0"/>
              <a:t>	Lots of Information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Where was this image taken?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Have you been there?</a:t>
            </a:r>
            <a:endParaRPr lang="en-US" cap="none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When?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Date stamp on photo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Filename with date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Metadata</a:t>
            </a:r>
            <a:endParaRPr lang="en-US" cap="none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What else?</a:t>
            </a:r>
          </a:p>
          <a:p>
            <a:r>
              <a:rPr lang="en-US" dirty="0">
                <a:latin typeface="Amasis MT Pro" panose="020B0604020202020204" pitchFamily="18" charset="0"/>
              </a:rPr>
              <a:t>Image search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Identify the castle?</a:t>
            </a:r>
          </a:p>
        </p:txBody>
      </p:sp>
      <p:pic>
        <p:nvPicPr>
          <p:cNvPr id="5" name="Picture 4" descr="A picture containing building, sky, outdoor, old&#10;&#10;Description automatically generated">
            <a:extLst>
              <a:ext uri="{FF2B5EF4-FFF2-40B4-BE49-F238E27FC236}">
                <a16:creationId xmlns:a16="http://schemas.microsoft.com/office/drawing/2014/main" id="{C0C063E4-FD87-D9A1-B01C-B5F89C0284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7319" y="1721016"/>
            <a:ext cx="6346556" cy="4759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429432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OSINT - Photos</a:t>
            </a:r>
            <a:br>
              <a:rPr lang="en-US" dirty="0"/>
            </a:br>
            <a:r>
              <a:rPr lang="en-US" dirty="0"/>
              <a:t>	Metadata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PT" dirty="0">
                <a:latin typeface="Amasis MT Pro" panose="020B0604020202020204" pitchFamily="18" charset="0"/>
              </a:rPr>
              <a:t>Metadata</a:t>
            </a:r>
          </a:p>
          <a:p>
            <a:r>
              <a:rPr lang="pt-PT" cap="none" dirty="0">
                <a:latin typeface="Amasis MT Pro" panose="020B0604020202020204" pitchFamily="18" charset="0"/>
              </a:rPr>
              <a:t>GPS (</a:t>
            </a:r>
            <a:r>
              <a:rPr lang="pt-PT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pt-PT" cap="none" dirty="0">
                <a:latin typeface="Amasis MT Pro" panose="020B0604020202020204" pitchFamily="18" charset="0"/>
              </a:rPr>
              <a:t>)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0B4345E-54AE-A3F5-489F-9123AEDF884E}"/>
              </a:ext>
            </a:extLst>
          </p:cNvPr>
          <p:cNvGrpSpPr/>
          <p:nvPr/>
        </p:nvGrpSpPr>
        <p:grpSpPr>
          <a:xfrm>
            <a:off x="2917998" y="2160589"/>
            <a:ext cx="6258535" cy="3967830"/>
            <a:chOff x="2505074" y="1930400"/>
            <a:chExt cx="6258535" cy="396783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52B99F5E-BDAF-43E2-161D-F9FA45B24DD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05074" y="1930400"/>
              <a:ext cx="6258535" cy="3967830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7DF88ED-7176-070D-36B7-DE8C6727396B}"/>
                </a:ext>
              </a:extLst>
            </p:cNvPr>
            <p:cNvSpPr/>
            <p:nvPr/>
          </p:nvSpPr>
          <p:spPr>
            <a:xfrm>
              <a:off x="3200401" y="2695575"/>
              <a:ext cx="666750" cy="161925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CA0F7EB-B45A-8DDE-6068-C004075DAC58}"/>
                </a:ext>
              </a:extLst>
            </p:cNvPr>
            <p:cNvSpPr/>
            <p:nvPr/>
          </p:nvSpPr>
          <p:spPr>
            <a:xfrm>
              <a:off x="6238875" y="2466975"/>
              <a:ext cx="1638301" cy="228600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A9B4033-5B7A-F276-A482-2785F9430A8D}"/>
                </a:ext>
              </a:extLst>
            </p:cNvPr>
            <p:cNvSpPr/>
            <p:nvPr/>
          </p:nvSpPr>
          <p:spPr>
            <a:xfrm>
              <a:off x="3943350" y="4381500"/>
              <a:ext cx="704849" cy="257175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0174736-F892-5366-6FC5-9F19922322E9}"/>
                </a:ext>
              </a:extLst>
            </p:cNvPr>
            <p:cNvSpPr/>
            <p:nvPr/>
          </p:nvSpPr>
          <p:spPr>
            <a:xfrm>
              <a:off x="3943350" y="4638675"/>
              <a:ext cx="1685925" cy="257175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A576EA6-D2D3-C857-A23F-FBDBBD9CBA55}"/>
                </a:ext>
              </a:extLst>
            </p:cNvPr>
            <p:cNvSpPr/>
            <p:nvPr/>
          </p:nvSpPr>
          <p:spPr>
            <a:xfrm>
              <a:off x="3943350" y="4895850"/>
              <a:ext cx="962025" cy="257175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</p:grpSp>
    </p:spTree>
    <p:extLst>
      <p:ext uri="{BB962C8B-B14F-4D97-AF65-F5344CB8AC3E}">
        <p14:creationId xmlns:p14="http://schemas.microsoft.com/office/powerpoint/2010/main" val="131881642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OSINT</a:t>
            </a:r>
            <a:br>
              <a:rPr lang="en-US" dirty="0"/>
            </a:br>
            <a:r>
              <a:rPr lang="en-US" dirty="0"/>
              <a:t>	(Reverse) Image search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One image is worth 1000 words, maybe more.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What information can be extracted from a photo ?</a:t>
            </a:r>
            <a:endParaRPr lang="en-US" cap="none" dirty="0">
              <a:latin typeface="Amasis MT Pro" panose="020B0604020202020204" pitchFamily="18" charset="0"/>
            </a:endParaRPr>
          </a:p>
          <a:p>
            <a:endParaRPr lang="en-US" sz="1000" cap="none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Google Images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Bing Images (</a:t>
            </a:r>
            <a:r>
              <a:rPr lang="en-US" cap="none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Yahoo Images (</a:t>
            </a:r>
            <a:r>
              <a:rPr lang="en-US" cap="none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 err="1">
                <a:latin typeface="Amasis MT Pro" panose="020B0604020202020204" pitchFamily="18" charset="0"/>
              </a:rPr>
              <a:t>Tineye</a:t>
            </a:r>
            <a:r>
              <a:rPr lang="en-US" cap="none" dirty="0">
                <a:latin typeface="Amasis MT Pro" panose="020B0604020202020204" pitchFamily="18" charset="0"/>
              </a:rPr>
              <a:t> (</a:t>
            </a:r>
            <a:r>
              <a:rPr lang="en-US" cap="none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endParaRPr lang="en-US" sz="1000" cap="none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Yandex (</a:t>
            </a:r>
            <a:r>
              <a:rPr lang="en-US" cap="none" dirty="0">
                <a:latin typeface="Amasis MT Pro" panose="020B0604020202020204" pitchFamily="18" charset="0"/>
                <a:hlinkClick r:id="rId7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endParaRPr lang="en-US" sz="1000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The professionals (video explaining) (</a:t>
            </a:r>
            <a:r>
              <a:rPr lang="en-US" cap="none" dirty="0">
                <a:latin typeface="Amasis MT Pro" panose="020B0604020202020204" pitchFamily="18" charset="0"/>
                <a:hlinkClick r:id="rId8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3458175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OSINT</a:t>
            </a:r>
            <a:br>
              <a:rPr lang="en-US" dirty="0"/>
            </a:br>
            <a:r>
              <a:rPr lang="en-US" dirty="0"/>
              <a:t>	Street View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Google Street View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pt-PT" sz="1800" dirty="0">
                <a:latin typeface="Amasis MT Pro" panose="020B0604020202020204" pitchFamily="18" charset="0"/>
              </a:rPr>
              <a:t>Identify house by address</a:t>
            </a:r>
          </a:p>
          <a:p>
            <a:pPr lvl="1"/>
            <a:r>
              <a:rPr lang="pt-PT" sz="1800" dirty="0">
                <a:latin typeface="Amasis MT Pro" panose="020B0604020202020204" pitchFamily="18" charset="0"/>
              </a:rPr>
              <a:t>Assess security (cameras, fences, ...)</a:t>
            </a:r>
          </a:p>
          <a:p>
            <a:pPr lvl="1"/>
            <a:r>
              <a:rPr lang="pt-PT" sz="1800" dirty="0">
                <a:latin typeface="Amasis MT Pro" panose="020B0604020202020204" pitchFamily="18" charset="0"/>
              </a:rPr>
              <a:t>Parked cars (timeline, ...)</a:t>
            </a:r>
          </a:p>
          <a:p>
            <a:pPr lvl="1"/>
            <a:r>
              <a:rPr lang="pt-PT" sz="1800" dirty="0">
                <a:latin typeface="Amasis MT Pro" panose="020B0604020202020204" pitchFamily="18" charset="0"/>
              </a:rPr>
              <a:t>People’s habits/routines, timetables, ...</a:t>
            </a:r>
          </a:p>
          <a:p>
            <a:r>
              <a:rPr lang="pt-PT" dirty="0">
                <a:latin typeface="Amasis MT Pro" panose="020B0604020202020204" pitchFamily="18" charset="0"/>
              </a:rPr>
              <a:t>View the past – timeline (</a:t>
            </a:r>
            <a:r>
              <a:rPr lang="pt-PT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pt-PT" dirty="0">
                <a:latin typeface="Amasis MT Pro" panose="020B0604020202020204" pitchFamily="18" charset="0"/>
              </a:rPr>
              <a:t>)</a:t>
            </a:r>
          </a:p>
          <a:p>
            <a:endParaRPr lang="pt-PT" sz="1000" dirty="0">
              <a:latin typeface="Amasis MT Pro" panose="020B0604020202020204" pitchFamily="18" charset="0"/>
            </a:endParaRPr>
          </a:p>
          <a:p>
            <a:r>
              <a:rPr lang="pt-PT" dirty="0">
                <a:latin typeface="Amasis MT Pro" panose="020B0604020202020204" pitchFamily="18" charset="0"/>
              </a:rPr>
              <a:t>Instant Street View (</a:t>
            </a:r>
            <a:r>
              <a:rPr lang="pt-PT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pt-PT" dirty="0">
                <a:latin typeface="Amasis MT Pro" panose="020B0604020202020204" pitchFamily="18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85780221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OSINT</a:t>
            </a:r>
            <a:br>
              <a:rPr lang="en-US" dirty="0"/>
            </a:br>
            <a:r>
              <a:rPr lang="en-US" dirty="0"/>
              <a:t>	Maps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Google Maps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Bing Maps (</a:t>
            </a:r>
            <a:r>
              <a:rPr lang="en-US" cap="none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 err="1">
                <a:latin typeface="Amasis MT Pro" panose="020B0604020202020204" pitchFamily="18" charset="0"/>
              </a:rPr>
              <a:t>Wikimapia</a:t>
            </a:r>
            <a:r>
              <a:rPr lang="en-US" cap="none" dirty="0">
                <a:latin typeface="Amasis MT Pro" panose="020B0604020202020204" pitchFamily="18" charset="0"/>
              </a:rPr>
              <a:t> (</a:t>
            </a:r>
            <a:r>
              <a:rPr lang="en-US" cap="none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endParaRPr lang="en-US" sz="1000" cap="none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Tips, Tricks and Techniques (</a:t>
            </a:r>
            <a:r>
              <a:rPr lang="en-US" cap="none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  <a:endParaRPr lang="pt-PT" cap="none" dirty="0">
              <a:latin typeface="Amasis MT Pro" panose="020B0604020202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348386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Search</a:t>
            </a:r>
            <a:br>
              <a:rPr lang="en-US" dirty="0"/>
            </a:br>
            <a:r>
              <a:rPr lang="en-US" dirty="0"/>
              <a:t>	</a:t>
            </a:r>
            <a:r>
              <a:rPr lang="en-US" dirty="0" err="1"/>
              <a:t>Satelite</a:t>
            </a:r>
            <a:r>
              <a:rPr lang="en-US" dirty="0"/>
              <a:t> View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Zoom Earth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Satellites Pro (</a:t>
            </a:r>
            <a:r>
              <a:rPr lang="en-US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World Imagery (</a:t>
            </a:r>
            <a:r>
              <a:rPr lang="en-US" cap="none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sz="1800" cap="none" dirty="0" err="1">
                <a:latin typeface="Amasis MT Pro" panose="020B0604020202020204" pitchFamily="18" charset="0"/>
              </a:rPr>
              <a:t>Wayback</a:t>
            </a:r>
            <a:r>
              <a:rPr lang="en-US" sz="1800" cap="none" dirty="0">
                <a:latin typeface="Amasis MT Pro" panose="020B0604020202020204" pitchFamily="18" charset="0"/>
              </a:rPr>
              <a:t> (</a:t>
            </a:r>
            <a:r>
              <a:rPr lang="en-US" sz="1800" cap="none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en-US" sz="1800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sz="1800" dirty="0" err="1">
                <a:latin typeface="Amasis MT Pro" panose="020B0604020202020204" pitchFamily="18" charset="0"/>
              </a:rPr>
              <a:t>Wayback</a:t>
            </a:r>
            <a:r>
              <a:rPr lang="en-US" sz="1800" dirty="0">
                <a:latin typeface="Amasis MT Pro" panose="020B0604020202020204" pitchFamily="18" charset="0"/>
              </a:rPr>
              <a:t> example </a:t>
            </a:r>
            <a:r>
              <a:rPr lang="en-US" sz="1800" cap="none" dirty="0">
                <a:latin typeface="Amasis MT Pro" panose="020B0604020202020204" pitchFamily="18" charset="0"/>
              </a:rPr>
              <a:t>(</a:t>
            </a:r>
            <a:r>
              <a:rPr lang="en-US" sz="1800" cap="none" dirty="0">
                <a:latin typeface="Amasis MT Pro" panose="020B0604020202020204" pitchFamily="18" charset="0"/>
                <a:hlinkClick r:id="rId7"/>
              </a:rPr>
              <a:t>link</a:t>
            </a:r>
            <a:r>
              <a:rPr lang="en-US" sz="1800" cap="none" dirty="0">
                <a:latin typeface="Amasis MT Pro" panose="020B0604020202020204" pitchFamily="18" charset="0"/>
              </a:rPr>
              <a:t>)</a:t>
            </a:r>
          </a:p>
          <a:p>
            <a:endParaRPr lang="pt-PT" sz="1000" dirty="0">
              <a:latin typeface="Amasis MT Pro" panose="020B0604020202020204" pitchFamily="18" charset="0"/>
            </a:endParaRPr>
          </a:p>
          <a:p>
            <a:r>
              <a:rPr lang="pt-PT" cap="none" dirty="0">
                <a:latin typeface="Amasis MT Pro" panose="020B0604020202020204" pitchFamily="18" charset="0"/>
              </a:rPr>
              <a:t>View the past - timeline</a:t>
            </a:r>
          </a:p>
        </p:txBody>
      </p:sp>
    </p:spTree>
    <p:extLst>
      <p:ext uri="{BB962C8B-B14F-4D97-AF65-F5344CB8AC3E}">
        <p14:creationId xmlns:p14="http://schemas.microsoft.com/office/powerpoint/2010/main" val="26186802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65777-9950-41FF-C4F1-DCFAF627B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Disclaimer</a:t>
            </a:r>
            <a:br>
              <a:rPr lang="en-US" dirty="0"/>
            </a:br>
            <a:r>
              <a:rPr lang="en-US" dirty="0"/>
              <a:t>	Boring but necessary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F3405-B50D-8DD1-06B0-90D32A1508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spcBef>
                <a:spcPts val="600"/>
              </a:spcBef>
            </a:pPr>
            <a:r>
              <a:rPr lang="en-US" cap="none" dirty="0">
                <a:latin typeface="Amasis MT Pro" panose="020B0604020202020204" pitchFamily="18" charset="0"/>
              </a:rPr>
              <a:t>Information in this presentation is intended for </a:t>
            </a:r>
            <a:r>
              <a:rPr lang="en-US" b="1" u="sng" cap="none" dirty="0">
                <a:latin typeface="Amasis MT Pro" panose="020B0604020202020204" pitchFamily="18" charset="0"/>
              </a:rPr>
              <a:t>educational purposes only</a:t>
            </a:r>
            <a:r>
              <a:rPr lang="en-US" cap="none" dirty="0">
                <a:latin typeface="Amasis MT Pro" panose="020B0604020202020204" pitchFamily="18" charset="0"/>
              </a:rPr>
              <a:t>.</a:t>
            </a:r>
          </a:p>
          <a:p>
            <a:pPr>
              <a:spcBef>
                <a:spcPts val="600"/>
              </a:spcBef>
            </a:pPr>
            <a:endParaRPr lang="en-US" dirty="0">
              <a:latin typeface="Amasis MT Pro" panose="020B0604020202020204" pitchFamily="18" charset="0"/>
            </a:endParaRPr>
          </a:p>
          <a:p>
            <a:pPr>
              <a:spcBef>
                <a:spcPts val="600"/>
              </a:spcBef>
            </a:pPr>
            <a:r>
              <a:rPr lang="en-US" b="1" dirty="0">
                <a:latin typeface="Amasis MT Pro" panose="020B0604020202020204" pitchFamily="18" charset="0"/>
              </a:rPr>
              <a:t>Live presentation</a:t>
            </a:r>
            <a:r>
              <a:rPr lang="en-US" dirty="0">
                <a:latin typeface="Amasis MT Pro" panose="020B0604020202020204" pitchFamily="18" charset="0"/>
              </a:rPr>
              <a:t>. Not a controlled environment and some contents may be inappropriate for some users.</a:t>
            </a:r>
          </a:p>
          <a:p>
            <a:pPr>
              <a:spcBef>
                <a:spcPts val="600"/>
              </a:spcBef>
            </a:pPr>
            <a:endParaRPr lang="en-US" dirty="0">
              <a:latin typeface="Amasis MT Pro" panose="020B0604020202020204" pitchFamily="18" charset="0"/>
            </a:endParaRPr>
          </a:p>
          <a:p>
            <a:pPr>
              <a:spcBef>
                <a:spcPts val="600"/>
              </a:spcBef>
            </a:pPr>
            <a:r>
              <a:rPr lang="en-US" b="1" dirty="0">
                <a:latin typeface="Amasis MT Pro" panose="020B0604020202020204" pitchFamily="18" charset="0"/>
              </a:rPr>
              <a:t>I accept no responsibility </a:t>
            </a:r>
            <a:r>
              <a:rPr lang="en-US" dirty="0">
                <a:latin typeface="Amasis MT Pro" panose="020B0604020202020204" pitchFamily="18" charset="0"/>
              </a:rPr>
              <a:t>in any kind for the use, misuse, downloading, viewing in whatever way the links in this presentation.</a:t>
            </a:r>
          </a:p>
          <a:p>
            <a:pPr>
              <a:spcBef>
                <a:spcPts val="600"/>
              </a:spcBef>
            </a:pPr>
            <a:endParaRPr lang="en-US" dirty="0">
              <a:latin typeface="Amasis MT Pro" panose="020B0604020202020204" pitchFamily="18" charset="0"/>
            </a:endParaRPr>
          </a:p>
          <a:p>
            <a:pPr>
              <a:spcBef>
                <a:spcPts val="600"/>
              </a:spcBef>
            </a:pPr>
            <a:r>
              <a:rPr lang="en-US" cap="none" dirty="0">
                <a:latin typeface="Amasis MT Pro" panose="020B0604020202020204" pitchFamily="18" charset="0"/>
              </a:rPr>
              <a:t>This presentation is not related to my work or company.</a:t>
            </a:r>
          </a:p>
        </p:txBody>
      </p:sp>
      <p:pic>
        <p:nvPicPr>
          <p:cNvPr id="4" name="Content Placeholder 7">
            <a:extLst>
              <a:ext uri="{FF2B5EF4-FFF2-40B4-BE49-F238E27FC236}">
                <a16:creationId xmlns:a16="http://schemas.microsoft.com/office/drawing/2014/main" id="{BB836F64-0E6E-DC2E-1AAA-A81C614626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002" y="2062975"/>
            <a:ext cx="2754575" cy="3701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09181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Search</a:t>
            </a:r>
            <a:br>
              <a:rPr lang="en-US" dirty="0"/>
            </a:br>
            <a:r>
              <a:rPr lang="en-US" dirty="0"/>
              <a:t>	Geolocation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Amasis MT Pro" panose="020B0604020202020204" pitchFamily="18" charset="0"/>
              </a:rPr>
              <a:t>Digital Cameras/Mobile Phones</a:t>
            </a:r>
          </a:p>
          <a:p>
            <a:pPr lvl="1"/>
            <a:r>
              <a:rPr lang="en-US" sz="1800" dirty="0">
                <a:latin typeface="Amasis MT Pro" panose="020B0604020202020204" pitchFamily="18" charset="0"/>
              </a:rPr>
              <a:t>Metadata</a:t>
            </a:r>
          </a:p>
          <a:p>
            <a:pPr lvl="1"/>
            <a:r>
              <a:rPr lang="en-US" sz="1800" dirty="0">
                <a:latin typeface="Amasis MT Pro" panose="020B0604020202020204" pitchFamily="18" charset="0"/>
              </a:rPr>
              <a:t>Geolocation</a:t>
            </a:r>
          </a:p>
          <a:p>
            <a:pPr lvl="1"/>
            <a:r>
              <a:rPr lang="en-US" sz="1800" dirty="0">
                <a:latin typeface="Amasis MT Pro" panose="020B0604020202020204" pitchFamily="18" charset="0"/>
              </a:rPr>
              <a:t>Camera Model</a:t>
            </a:r>
          </a:p>
          <a:p>
            <a:pPr lvl="1"/>
            <a:r>
              <a:rPr lang="en-US" sz="1800" dirty="0">
                <a:latin typeface="Amasis MT Pro" panose="020B0604020202020204" pitchFamily="18" charset="0"/>
              </a:rPr>
              <a:t>…</a:t>
            </a:r>
          </a:p>
          <a:p>
            <a:endParaRPr lang="en-US" sz="1000" dirty="0">
              <a:latin typeface="Amasis MT Pro" panose="020B0604020202020204" pitchFamily="18" charset="0"/>
            </a:endParaRPr>
          </a:p>
          <a:p>
            <a:r>
              <a:rPr lang="en-US" dirty="0">
                <a:latin typeface="Amasis MT Pro" panose="020B0604020202020204" pitchFamily="18" charset="0"/>
              </a:rPr>
              <a:t>Breasts lead to arrest of Anonymous hacker (</a:t>
            </a:r>
            <a:r>
              <a:rPr lang="en-US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sz="1800" dirty="0">
                <a:latin typeface="Amasis MT Pro" panose="020B0604020202020204" pitchFamily="18" charset="0"/>
              </a:rPr>
              <a:t>Police allege that an Anonymous hacker posted a picture of his presumed girlfriend's breasts as a taunt to U.S authorities. The picture allegedly contained GPS information that led the FBI to her.</a:t>
            </a:r>
          </a:p>
        </p:txBody>
      </p:sp>
    </p:spTree>
    <p:extLst>
      <p:ext uri="{BB962C8B-B14F-4D97-AF65-F5344CB8AC3E}">
        <p14:creationId xmlns:p14="http://schemas.microsoft.com/office/powerpoint/2010/main" val="170825341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353DF-E08B-5139-444F-F7A34D2AC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OSINT MEMORY</a:t>
            </a:r>
            <a:endParaRPr lang="pt-P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D1544-9FB1-0115-CB55-678A77ADC5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73494799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Wayback</a:t>
            </a:r>
            <a:r>
              <a:rPr lang="en-US" dirty="0"/>
              <a:t> Machine</a:t>
            </a:r>
            <a:br>
              <a:rPr lang="en-US" dirty="0"/>
            </a:br>
            <a:r>
              <a:rPr lang="en-US" dirty="0"/>
              <a:t>	Internet 	in the past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cap="none" dirty="0" err="1">
                <a:latin typeface="Amasis MT Pro" panose="020B0604020202020204" pitchFamily="18" charset="0"/>
              </a:rPr>
              <a:t>Wayback</a:t>
            </a:r>
            <a:r>
              <a:rPr lang="en-US" cap="none" dirty="0">
                <a:latin typeface="Amasis MT Pro" panose="020B0604020202020204" pitchFamily="18" charset="0"/>
              </a:rPr>
              <a:t> Machine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Archive.is (</a:t>
            </a:r>
            <a:r>
              <a:rPr lang="en-US" cap="none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Cached Pages (</a:t>
            </a:r>
            <a:r>
              <a:rPr lang="en-US" cap="none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Cached View (</a:t>
            </a:r>
            <a:r>
              <a:rPr lang="en-US" cap="none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 err="1">
                <a:latin typeface="Amasis MT Pro" panose="020B0604020202020204" pitchFamily="18" charset="0"/>
              </a:rPr>
              <a:t>OldWeb.Today</a:t>
            </a:r>
            <a:r>
              <a:rPr lang="en-US" cap="none" dirty="0">
                <a:latin typeface="Amasis MT Pro" panose="020B0604020202020204" pitchFamily="18" charset="0"/>
              </a:rPr>
              <a:t> (</a:t>
            </a:r>
            <a:r>
              <a:rPr lang="en-US" cap="none" dirty="0">
                <a:latin typeface="Amasis MT Pro" panose="020B0604020202020204" pitchFamily="18" charset="0"/>
                <a:hlinkClick r:id="rId7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Time Travel (</a:t>
            </a:r>
            <a:r>
              <a:rPr lang="en-US" cap="none" dirty="0">
                <a:latin typeface="Amasis MT Pro" panose="020B0604020202020204" pitchFamily="18" charset="0"/>
                <a:hlinkClick r:id="rId8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endParaRPr lang="pt-PT" cap="none" dirty="0">
              <a:latin typeface="Amasis MT Pro" panose="020B0604020202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997715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353DF-E08B-5139-444F-F7A34D2AC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OSINT IOT</a:t>
            </a:r>
            <a:endParaRPr lang="pt-P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D1544-9FB1-0115-CB55-678A77ADC5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7322577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Shodan</a:t>
            </a:r>
            <a:br>
              <a:rPr lang="en-US" dirty="0"/>
            </a:br>
            <a:r>
              <a:rPr lang="en-US" dirty="0"/>
              <a:t>	Internet of Things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Search Engine for Internet Of Things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Explore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Shodan explore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Images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Shodan images (</a:t>
            </a:r>
            <a:r>
              <a:rPr lang="en-US" cap="none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Maps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Shodan maps (</a:t>
            </a:r>
            <a:r>
              <a:rPr lang="en-US" cap="none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Internet Exposure Observatory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Exposure  Dashboard </a:t>
            </a:r>
            <a:r>
              <a:rPr lang="en-US" cap="none" dirty="0">
                <a:latin typeface="Amasis MT Pro" panose="020B0604020202020204" pitchFamily="18" charset="0"/>
              </a:rPr>
              <a:t>(</a:t>
            </a:r>
            <a:r>
              <a:rPr lang="en-US" cap="none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endParaRPr lang="en-US" cap="none" dirty="0">
              <a:latin typeface="Amasis MT Pro" panose="020B0604020202020204" pitchFamily="18" charset="0"/>
            </a:endParaRPr>
          </a:p>
          <a:p>
            <a:endParaRPr lang="pt-PT" cap="none" dirty="0">
              <a:latin typeface="Amasis MT Pro" panose="020B0604020202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376815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Shodan</a:t>
            </a:r>
            <a:br>
              <a:rPr lang="en-US" dirty="0"/>
            </a:br>
            <a:r>
              <a:rPr lang="en-US" dirty="0"/>
              <a:t>	Internet of Things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Remote Desktop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Total results: 3,482,756</a:t>
            </a:r>
            <a:endParaRPr lang="en-US" cap="none" dirty="0">
              <a:latin typeface="Amasis MT Pro" panose="020B0604020202020204" pitchFamily="18" charset="0"/>
            </a:endParaRP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Braga (</a:t>
            </a:r>
            <a:r>
              <a:rPr lang="en-US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  <a:endParaRPr lang="en-US" cap="none" dirty="0">
              <a:latin typeface="Amasis MT Pro" panose="020B0604020202020204" pitchFamily="18" charset="0"/>
            </a:endParaRPr>
          </a:p>
          <a:p>
            <a:r>
              <a:rPr lang="pt-PT" cap="none" dirty="0">
                <a:latin typeface="Amasis MT Pro" panose="020B0604020202020204" pitchFamily="18" charset="0"/>
              </a:rPr>
              <a:t>Images</a:t>
            </a:r>
          </a:p>
          <a:p>
            <a:pPr lvl="1"/>
            <a:r>
              <a:rPr lang="pt-PT" cap="none" dirty="0">
                <a:latin typeface="Amasis MT Pro" panose="020B0604020202020204" pitchFamily="18" charset="0"/>
              </a:rPr>
              <a:t>Braga </a:t>
            </a:r>
            <a:r>
              <a:rPr lang="pt-PT" dirty="0">
                <a:latin typeface="Amasis MT Pro" panose="020B0604020202020204" pitchFamily="18" charset="0"/>
              </a:rPr>
              <a:t>(</a:t>
            </a:r>
            <a:r>
              <a:rPr lang="pt-PT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pt-PT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pt-PT" cap="none" dirty="0">
                <a:latin typeface="Amasis MT Pro" panose="020B0604020202020204" pitchFamily="18" charset="0"/>
              </a:rPr>
              <a:t>VNC Remote Access and Loggedin (</a:t>
            </a:r>
            <a:r>
              <a:rPr lang="pt-PT" cap="none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pt-PT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pt-PT" dirty="0">
                <a:latin typeface="Amasis MT Pro" panose="020B0604020202020204" pitchFamily="18" charset="0"/>
              </a:rPr>
              <a:t>Authentication Disabled </a:t>
            </a:r>
          </a:p>
          <a:p>
            <a:pPr lvl="1"/>
            <a:r>
              <a:rPr lang="pt-PT" cap="none" dirty="0">
                <a:latin typeface="Amasis MT Pro" panose="020B0604020202020204" pitchFamily="18" charset="0"/>
              </a:rPr>
              <a:t>Portugal (</a:t>
            </a:r>
            <a:r>
              <a:rPr lang="pt-PT" cap="none" dirty="0">
                <a:latin typeface="Amasis MT Pro" panose="020B0604020202020204" pitchFamily="18" charset="0"/>
                <a:hlinkClick r:id="rId7"/>
              </a:rPr>
              <a:t>link</a:t>
            </a:r>
            <a:r>
              <a:rPr lang="pt-PT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pt-PT" cap="none" dirty="0">
                <a:latin typeface="Amasis MT Pro" panose="020B0604020202020204" pitchFamily="18" charset="0"/>
              </a:rPr>
              <a:t>Primavera (</a:t>
            </a:r>
            <a:r>
              <a:rPr lang="pt-PT" cap="none" dirty="0">
                <a:latin typeface="Amasis MT Pro" panose="020B0604020202020204" pitchFamily="18" charset="0"/>
                <a:hlinkClick r:id="rId8"/>
              </a:rPr>
              <a:t>link</a:t>
            </a:r>
            <a:r>
              <a:rPr lang="pt-PT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pt-PT" cap="none" dirty="0">
                <a:latin typeface="Amasis MT Pro" panose="020B0604020202020204" pitchFamily="18" charset="0"/>
              </a:rPr>
              <a:t>Contabilidade (</a:t>
            </a:r>
            <a:r>
              <a:rPr lang="pt-PT" cap="none" dirty="0">
                <a:latin typeface="Amasis MT Pro" panose="020B0604020202020204" pitchFamily="18" charset="0"/>
                <a:hlinkClick r:id="rId9"/>
              </a:rPr>
              <a:t>link</a:t>
            </a:r>
            <a:r>
              <a:rPr lang="pt-PT" cap="none" dirty="0">
                <a:latin typeface="Amasis MT Pro" panose="020B0604020202020204" pitchFamily="18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56869435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Shodan</a:t>
            </a:r>
            <a:br>
              <a:rPr lang="en-US" dirty="0"/>
            </a:br>
            <a:r>
              <a:rPr lang="en-US" dirty="0"/>
              <a:t>	Internet of Things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PT" dirty="0">
                <a:latin typeface="Amasis MT Pro" panose="020B0604020202020204" pitchFamily="18" charset="0"/>
              </a:rPr>
              <a:t>Fotos</a:t>
            </a:r>
          </a:p>
          <a:p>
            <a:pPr lvl="1"/>
            <a:r>
              <a:rPr lang="pt-PT" cap="none" dirty="0">
                <a:latin typeface="Amasis MT Pro" panose="020B0604020202020204" pitchFamily="18" charset="0"/>
              </a:rPr>
              <a:t>Portugal </a:t>
            </a:r>
            <a:r>
              <a:rPr lang="pt-PT" dirty="0">
                <a:latin typeface="Amasis MT Pro" panose="020B0604020202020204" pitchFamily="18" charset="0"/>
              </a:rPr>
              <a:t>(</a:t>
            </a:r>
            <a:r>
              <a:rPr lang="pt-PT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pt-PT" dirty="0">
                <a:latin typeface="Amasis MT Pro" panose="020B0604020202020204" pitchFamily="18" charset="0"/>
              </a:rPr>
              <a:t>)</a:t>
            </a:r>
          </a:p>
          <a:p>
            <a:r>
              <a:rPr lang="pt-PT" dirty="0">
                <a:latin typeface="Amasis MT Pro" panose="020B0604020202020204" pitchFamily="18" charset="0"/>
              </a:rPr>
              <a:t>IP Cameras</a:t>
            </a:r>
          </a:p>
          <a:p>
            <a:pPr lvl="1"/>
            <a:r>
              <a:rPr lang="pt-PT" dirty="0">
                <a:latin typeface="Amasis MT Pro" panose="020B0604020202020204" pitchFamily="18" charset="0"/>
              </a:rPr>
              <a:t>Portugal (</a:t>
            </a:r>
            <a:r>
              <a:rPr lang="pt-PT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pt-PT" dirty="0">
                <a:latin typeface="Amasis MT Pro" panose="020B0604020202020204" pitchFamily="18" charset="0"/>
              </a:rPr>
              <a:t>) (default credentials?)</a:t>
            </a:r>
          </a:p>
          <a:p>
            <a:pPr lvl="1"/>
            <a:r>
              <a:rPr lang="pt-PT" b="1" dirty="0">
                <a:solidFill>
                  <a:srgbClr val="FF0000"/>
                </a:solidFill>
                <a:latin typeface="Amasis MT Pro" panose="020B0604020202020204" pitchFamily="18" charset="0"/>
              </a:rPr>
              <a:t>Webcams</a:t>
            </a:r>
            <a:r>
              <a:rPr lang="pt-PT" dirty="0">
                <a:latin typeface="Amasis MT Pro" panose="020B0604020202020204" pitchFamily="18" charset="0"/>
              </a:rPr>
              <a:t> (</a:t>
            </a:r>
            <a:r>
              <a:rPr lang="pt-PT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pt-PT" dirty="0">
                <a:latin typeface="Amasis MT Pro" panose="020B0604020202020204" pitchFamily="18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12333881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Shodan</a:t>
            </a:r>
            <a:br>
              <a:rPr lang="en-US" dirty="0"/>
            </a:br>
            <a:r>
              <a:rPr lang="en-US" dirty="0"/>
              <a:t>	Internet of Things - Images</a:t>
            </a:r>
            <a:endParaRPr lang="pt-P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6E4B95-CDD9-A45D-D59F-0B7E5EE103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34" y="2163765"/>
            <a:ext cx="3581900" cy="201958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0C17D9E-A7A9-87CE-6463-62A1EE1EF1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1991" y="4164293"/>
            <a:ext cx="3543795" cy="260798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8C95F95-732E-46A0-F78A-9C6E70D389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85895" y="4163147"/>
            <a:ext cx="3349434" cy="260912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4FB7B03-0E1E-0AE0-E162-7613409333F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61991" y="2163765"/>
            <a:ext cx="3543795" cy="201958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4087526D-FE0E-6637-B73B-E7958723069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9100" y="4290857"/>
            <a:ext cx="3543795" cy="221963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87201B9-91C1-74C2-5869-77F21082ABD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59234" y="2173291"/>
            <a:ext cx="3543795" cy="2000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59546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Shodan</a:t>
            </a:r>
            <a:br>
              <a:rPr lang="en-US" dirty="0"/>
            </a:br>
            <a:r>
              <a:rPr lang="en-US" dirty="0"/>
              <a:t>	Industrial Control Systems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Industrial Control Systems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endParaRPr lang="en-US" cap="none" dirty="0">
              <a:latin typeface="Amasis MT Pro" panose="020B0604020202020204" pitchFamily="18" charset="0"/>
            </a:endParaRPr>
          </a:p>
          <a:p>
            <a:endParaRPr lang="pt-PT" cap="none" dirty="0">
              <a:latin typeface="Amasis MT Pro" panose="020B06040202020202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A0340C-A785-8D5C-965E-7C326C8347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1178" y="3152598"/>
            <a:ext cx="3553321" cy="26864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13871F0-45FE-C998-8F6E-754CDE1255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34126" y="1175966"/>
            <a:ext cx="3562847" cy="532521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40C571F-B08F-3EFF-FB55-F3E441E0811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5388" y="3152598"/>
            <a:ext cx="3496163" cy="2610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6012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Shodan</a:t>
            </a:r>
            <a:br>
              <a:rPr lang="en-US" dirty="0"/>
            </a:br>
            <a:r>
              <a:rPr lang="en-US" dirty="0"/>
              <a:t>	Portugal – Internet Exposure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Internet Exposure Dashboard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Top Vulnerability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CVE-2015-0204 – CVSS2 4.3 Medium (</a:t>
            </a:r>
            <a:r>
              <a:rPr lang="en-US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  <a:endParaRPr lang="en-US" cap="none" dirty="0">
              <a:latin typeface="Amasis MT Pro" panose="020B0604020202020204" pitchFamily="18" charset="0"/>
            </a:endParaRPr>
          </a:p>
          <a:p>
            <a:r>
              <a:rPr lang="pt-PT" cap="none" dirty="0">
                <a:latin typeface="Amasis MT Pro" panose="020B0604020202020204" pitchFamily="18" charset="0"/>
              </a:rPr>
              <a:t>BlueKeep Unpatched (</a:t>
            </a:r>
            <a:r>
              <a:rPr lang="pt-PT" cap="none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pt-PT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pt-PT" dirty="0">
                <a:latin typeface="Amasis MT Pro" panose="020B0604020202020204" pitchFamily="18" charset="0"/>
              </a:rPr>
              <a:t>107 (</a:t>
            </a:r>
            <a:r>
              <a:rPr lang="pt-PT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pt-PT" dirty="0">
                <a:latin typeface="Amasis MT Pro" panose="020B0604020202020204" pitchFamily="18" charset="0"/>
              </a:rPr>
              <a:t>)</a:t>
            </a:r>
          </a:p>
          <a:p>
            <a:r>
              <a:rPr lang="pt-PT" cap="none" dirty="0">
                <a:latin typeface="Amasis MT Pro" panose="020B0604020202020204" pitchFamily="18" charset="0"/>
              </a:rPr>
              <a:t>Industrial Control Systems</a:t>
            </a:r>
          </a:p>
          <a:p>
            <a:pPr lvl="1"/>
            <a:r>
              <a:rPr lang="pt-PT" dirty="0">
                <a:latin typeface="Amasis MT Pro" panose="020B0604020202020204" pitchFamily="18" charset="0"/>
              </a:rPr>
              <a:t>516</a:t>
            </a:r>
          </a:p>
          <a:p>
            <a:r>
              <a:rPr lang="pt-PT" cap="none" dirty="0">
                <a:latin typeface="Amasis MT Pro" panose="020B0604020202020204" pitchFamily="18" charset="0"/>
              </a:rPr>
              <a:t>SMB (shared folders)</a:t>
            </a:r>
          </a:p>
          <a:p>
            <a:pPr lvl="1"/>
            <a:r>
              <a:rPr lang="pt-PT" cap="none" dirty="0">
                <a:latin typeface="Amasis MT Pro" panose="020B0604020202020204" pitchFamily="18" charset="0"/>
              </a:rPr>
              <a:t>Authentication Disabled: 2898</a:t>
            </a:r>
          </a:p>
        </p:txBody>
      </p:sp>
    </p:spTree>
    <p:extLst>
      <p:ext uri="{BB962C8B-B14F-4D97-AF65-F5344CB8AC3E}">
        <p14:creationId xmlns:p14="http://schemas.microsoft.com/office/powerpoint/2010/main" val="1050675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65777-9950-41FF-C4F1-DCFAF627B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Disclaimer</a:t>
            </a:r>
            <a:br>
              <a:rPr lang="en-US" dirty="0"/>
            </a:br>
            <a:r>
              <a:rPr lang="en-US" dirty="0"/>
              <a:t>	Avoid illegal activities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F3405-B50D-8DD1-06B0-90D32A1508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spcBef>
                <a:spcPts val="600"/>
              </a:spcBef>
            </a:pPr>
            <a:r>
              <a:rPr lang="en-US" dirty="0">
                <a:latin typeface="Amasis MT Pro" panose="020B0604020202020204" pitchFamily="18" charset="0"/>
              </a:rPr>
              <a:t>Some links, websites, software or other items listed may or </a:t>
            </a:r>
            <a:r>
              <a:rPr lang="en-US" b="1" dirty="0">
                <a:latin typeface="Amasis MT Pro" panose="020B0604020202020204" pitchFamily="18" charset="0"/>
              </a:rPr>
              <a:t>may not be legal</a:t>
            </a:r>
            <a:r>
              <a:rPr lang="en-US" dirty="0">
                <a:latin typeface="Amasis MT Pro" panose="020B0604020202020204" pitchFamily="18" charset="0"/>
              </a:rPr>
              <a:t>, illegal, a felony, misdemeanor, or worse, in your country.</a:t>
            </a:r>
          </a:p>
          <a:p>
            <a:pPr marL="0" indent="0">
              <a:spcBef>
                <a:spcPts val="600"/>
              </a:spcBef>
              <a:buNone/>
            </a:pPr>
            <a:endParaRPr lang="en-US" sz="1000" dirty="0">
              <a:latin typeface="Amasis MT Pro" panose="020B0604020202020204" pitchFamily="18" charset="0"/>
            </a:endParaRPr>
          </a:p>
          <a:p>
            <a:pPr>
              <a:spcBef>
                <a:spcPts val="600"/>
              </a:spcBef>
            </a:pPr>
            <a:r>
              <a:rPr lang="en-US" dirty="0">
                <a:latin typeface="Amasis MT Pro" panose="020B0604020202020204" pitchFamily="18" charset="0"/>
              </a:rPr>
              <a:t>Please make sure that you are </a:t>
            </a:r>
            <a:r>
              <a:rPr lang="en-US" b="1" dirty="0">
                <a:latin typeface="Amasis MT Pro" panose="020B0604020202020204" pitchFamily="18" charset="0"/>
              </a:rPr>
              <a:t>allowed</a:t>
            </a:r>
            <a:r>
              <a:rPr lang="en-US" dirty="0">
                <a:latin typeface="Amasis MT Pro" panose="020B0604020202020204" pitchFamily="18" charset="0"/>
              </a:rPr>
              <a:t> to browse the websites, download links and software </a:t>
            </a:r>
            <a:r>
              <a:rPr lang="en-US" b="1" dirty="0">
                <a:latin typeface="Amasis MT Pro" panose="020B0604020202020204" pitchFamily="18" charset="0"/>
              </a:rPr>
              <a:t>BEFORE USING</a:t>
            </a:r>
            <a:r>
              <a:rPr lang="en-US" dirty="0">
                <a:latin typeface="Amasis MT Pro" panose="020B0604020202020204" pitchFamily="18" charset="0"/>
              </a:rPr>
              <a:t>!</a:t>
            </a:r>
          </a:p>
          <a:p>
            <a:pPr marL="0" indent="0">
              <a:spcBef>
                <a:spcPts val="600"/>
              </a:spcBef>
              <a:buNone/>
            </a:pPr>
            <a:endParaRPr lang="en-US" sz="1000" dirty="0">
              <a:latin typeface="Amasis MT Pro" panose="020B0604020202020204" pitchFamily="18" charset="0"/>
            </a:endParaRPr>
          </a:p>
          <a:p>
            <a:pPr>
              <a:spcBef>
                <a:spcPts val="600"/>
              </a:spcBef>
            </a:pPr>
            <a:r>
              <a:rPr lang="en-US" dirty="0">
                <a:latin typeface="Amasis MT Pro" panose="020B0604020202020204" pitchFamily="18" charset="0"/>
              </a:rPr>
              <a:t>Ignorance about laws or procedures is </a:t>
            </a:r>
            <a:r>
              <a:rPr lang="en-US" b="1" dirty="0">
                <a:latin typeface="Amasis MT Pro" panose="020B0604020202020204" pitchFamily="18" charset="0"/>
              </a:rPr>
              <a:t>no excuse</a:t>
            </a:r>
            <a:r>
              <a:rPr lang="en-US" dirty="0">
                <a:latin typeface="Amasis MT Pro" panose="020B0604020202020204" pitchFamily="18" charset="0"/>
              </a:rPr>
              <a:t> for illegal activities or wrongdoing.</a:t>
            </a:r>
          </a:p>
          <a:p>
            <a:pPr marL="0" indent="0">
              <a:spcBef>
                <a:spcPts val="600"/>
              </a:spcBef>
              <a:buNone/>
            </a:pPr>
            <a:endParaRPr lang="en-US" dirty="0">
              <a:latin typeface="Amasis MT Pro" panose="020B0604020202020204" pitchFamily="18" charset="0"/>
            </a:endParaRPr>
          </a:p>
          <a:p>
            <a:pPr>
              <a:spcBef>
                <a:spcPts val="600"/>
              </a:spcBef>
            </a:pPr>
            <a:r>
              <a:rPr lang="en-US" dirty="0">
                <a:latin typeface="Amasis MT Pro" panose="020B0604020202020204" pitchFamily="18" charset="0"/>
              </a:rPr>
              <a:t>Illegal activities may get you in </a:t>
            </a:r>
            <a:r>
              <a:rPr lang="en-US" b="1" dirty="0">
                <a:latin typeface="Amasis MT Pro" panose="020B0604020202020204" pitchFamily="18" charset="0"/>
              </a:rPr>
              <a:t>trouble or arrested</a:t>
            </a:r>
            <a:r>
              <a:rPr lang="en-US" dirty="0">
                <a:latin typeface="Amasis MT Pro" panose="020B0604020202020204" pitchFamily="18" charset="0"/>
              </a:rPr>
              <a:t>.</a:t>
            </a:r>
          </a:p>
          <a:p>
            <a:pPr>
              <a:spcBef>
                <a:spcPts val="600"/>
              </a:spcBef>
            </a:pPr>
            <a:endParaRPr lang="en-US" dirty="0">
              <a:latin typeface="Amasis MT Pro" panose="020B0604020202020204" pitchFamily="18" charset="0"/>
            </a:endParaRPr>
          </a:p>
          <a:p>
            <a:pPr>
              <a:spcBef>
                <a:spcPts val="600"/>
              </a:spcBef>
            </a:pPr>
            <a:r>
              <a:rPr lang="en-US" b="1" u="sng" dirty="0">
                <a:latin typeface="Amasis MT Pro" panose="020B0604020202020204" pitchFamily="18" charset="0"/>
              </a:rPr>
              <a:t>Always check what is legal, and what laws apply</a:t>
            </a:r>
            <a:r>
              <a:rPr lang="en-US" dirty="0">
                <a:latin typeface="Amasis MT Pro" panose="020B0604020202020204" pitchFamily="18" charset="0"/>
              </a:rPr>
              <a:t>.</a:t>
            </a:r>
          </a:p>
        </p:txBody>
      </p:sp>
      <p:pic>
        <p:nvPicPr>
          <p:cNvPr id="4" name="Content Placeholder 7">
            <a:extLst>
              <a:ext uri="{FF2B5EF4-FFF2-40B4-BE49-F238E27FC236}">
                <a16:creationId xmlns:a16="http://schemas.microsoft.com/office/drawing/2014/main" id="{BB836F64-0E6E-DC2E-1AAA-A81C614626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002" y="2062975"/>
            <a:ext cx="2754575" cy="3701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27002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Insecure</a:t>
            </a:r>
            <a:br>
              <a:rPr lang="en-US" dirty="0"/>
            </a:br>
            <a:r>
              <a:rPr lang="en-US" dirty="0"/>
              <a:t>	Insecure Cameras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Browser edit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Portugal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endParaRPr lang="en-US" cap="none" dirty="0">
              <a:latin typeface="Amasis MT Pro" panose="020B0604020202020204" pitchFamily="18" charset="0"/>
            </a:endParaRPr>
          </a:p>
          <a:p>
            <a:endParaRPr lang="pt-PT" cap="none" dirty="0">
              <a:latin typeface="Amasis MT Pro" panose="020B06040202020202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B26EA0-B163-C56A-EAF4-4F4F8EF191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9522" y="2160589"/>
            <a:ext cx="2001670" cy="227604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F5774F6-2FF4-2370-A9B9-7C9628ADAB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91192" y="2160589"/>
            <a:ext cx="2003424" cy="227604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3A94B65-29B8-A94D-979F-93B4647C8AB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03292" y="2160589"/>
            <a:ext cx="2001669" cy="232472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F35077E-C01D-5014-4F7C-EB69856F5BB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89522" y="4485313"/>
            <a:ext cx="2001670" cy="229130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67EA78A-5C3D-FDA1-B4BB-DCD9B77B691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399868" y="4436631"/>
            <a:ext cx="1978892" cy="2276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53456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353DF-E08B-5139-444F-F7A34D2AC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Databreach</a:t>
            </a:r>
            <a:endParaRPr lang="pt-P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D1544-9FB1-0115-CB55-678A77ADC5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9212805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Databreach</a:t>
            </a:r>
            <a:br>
              <a:rPr lang="en-US" dirty="0"/>
            </a:br>
            <a:r>
              <a:rPr lang="en-US" dirty="0"/>
              <a:t>	Is not a thing of the past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Troy Hunt</a:t>
            </a:r>
          </a:p>
          <a:p>
            <a:pPr lvl="1"/>
            <a:r>
              <a:rPr lang="en-US" sz="1800" cap="none" dirty="0" err="1">
                <a:latin typeface="Amasis MT Pro" panose="020B0604020202020204" pitchFamily="18" charset="0"/>
              </a:rPr>
              <a:t>HaveIBeenPwned</a:t>
            </a:r>
            <a:r>
              <a:rPr lang="en-US" sz="1800" cap="none" dirty="0">
                <a:latin typeface="Amasis MT Pro" panose="020B0604020202020204" pitchFamily="18" charset="0"/>
              </a:rPr>
              <a:t> (</a:t>
            </a:r>
            <a:r>
              <a:rPr lang="en-US" sz="1800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sz="1800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sz="1800" dirty="0" err="1">
                <a:latin typeface="Amasis MT Pro" panose="020B0604020202020204" pitchFamily="18" charset="0"/>
              </a:rPr>
              <a:t>Pwned</a:t>
            </a:r>
            <a:r>
              <a:rPr lang="en-US" sz="1800" dirty="0">
                <a:latin typeface="Amasis MT Pro" panose="020B0604020202020204" pitchFamily="18" charset="0"/>
              </a:rPr>
              <a:t> websites (</a:t>
            </a:r>
            <a:r>
              <a:rPr lang="en-US" sz="1800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sz="1800" dirty="0">
                <a:latin typeface="Amasis MT Pro" panose="020B0604020202020204" pitchFamily="18" charset="0"/>
              </a:rPr>
              <a:t>)</a:t>
            </a:r>
            <a:endParaRPr lang="en-US" sz="1800" cap="none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Ashley Madison Breach 2015 (</a:t>
            </a:r>
            <a:r>
              <a:rPr lang="en-US" cap="none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sz="1800" cap="none" dirty="0">
                <a:latin typeface="Amasis MT Pro" panose="020B0604020202020204" pitchFamily="18" charset="0"/>
              </a:rPr>
              <a:t>When private data gets public</a:t>
            </a:r>
          </a:p>
          <a:p>
            <a:r>
              <a:rPr lang="en-US" dirty="0">
                <a:latin typeface="Amasis MT Pro" panose="020B0604020202020204" pitchFamily="18" charset="0"/>
              </a:rPr>
              <a:t>Piracy - Subtitles</a:t>
            </a:r>
          </a:p>
          <a:p>
            <a:pPr lvl="1"/>
            <a:r>
              <a:rPr lang="en-US" sz="1800" cap="none" dirty="0">
                <a:latin typeface="Amasis MT Pro" panose="020B0604020202020204" pitchFamily="18" charset="0"/>
              </a:rPr>
              <a:t>Don’t think you can hide – </a:t>
            </a:r>
            <a:r>
              <a:rPr lang="en-US" sz="1800" b="1" cap="none" dirty="0">
                <a:latin typeface="Amasis MT Pro" panose="020B0604020202020204" pitchFamily="18" charset="0"/>
              </a:rPr>
              <a:t>Illegal activities are tracked</a:t>
            </a:r>
            <a:endParaRPr lang="en-US" sz="1800" b="1" dirty="0">
              <a:latin typeface="Amasis MT Pro" panose="020B0604020202020204" pitchFamily="18" charset="0"/>
            </a:endParaRPr>
          </a:p>
          <a:p>
            <a:r>
              <a:rPr lang="en-US" dirty="0">
                <a:latin typeface="Amasis MT Pro" panose="020B0604020202020204" pitchFamily="18" charset="0"/>
              </a:rPr>
              <a:t>Companies are leaking all your information</a:t>
            </a:r>
          </a:p>
          <a:p>
            <a:pPr lvl="1"/>
            <a:r>
              <a:rPr lang="en-US" sz="1800" cap="none" dirty="0">
                <a:latin typeface="Amasis MT Pro" panose="020B0604020202020204" pitchFamily="18" charset="0"/>
              </a:rPr>
              <a:t>Compromised data: Dates of birth, Email addresses, Employers, Family structure, Genders, Income levels, Living costs, Marital statuses, Mothers maiden names, Names, Phone numbers, Physical addresses, Places of birth, Religions, Spouses names</a:t>
            </a:r>
            <a:endParaRPr lang="pt-PT" sz="1800" cap="none" dirty="0">
              <a:latin typeface="Amasis MT Pro" panose="020B0604020202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506585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Databreach</a:t>
            </a:r>
            <a:br>
              <a:rPr lang="en-US" dirty="0"/>
            </a:br>
            <a:r>
              <a:rPr lang="en-US" dirty="0"/>
              <a:t>	Company credentials ?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500" cap="none" dirty="0">
                <a:latin typeface="Amasis MT Pro" panose="020B0604020202020204" pitchFamily="18" charset="0"/>
              </a:rPr>
              <a:t>Source</a:t>
            </a:r>
          </a:p>
          <a:p>
            <a:pPr lvl="1"/>
            <a:r>
              <a:rPr lang="en-US" sz="1500" cap="none" dirty="0">
                <a:latin typeface="Amasis MT Pro" panose="020B0604020202020204" pitchFamily="18" charset="0"/>
              </a:rPr>
              <a:t>Publicly available list of credentials</a:t>
            </a:r>
          </a:p>
          <a:p>
            <a:pPr lvl="1"/>
            <a:r>
              <a:rPr lang="en-US" sz="1500" cap="none" dirty="0">
                <a:latin typeface="Amasis MT Pro" panose="020B0604020202020204" pitchFamily="18" charset="0"/>
              </a:rPr>
              <a:t>More than 10k credentials just for Bosch</a:t>
            </a:r>
          </a:p>
          <a:p>
            <a:r>
              <a:rPr lang="en-US" sz="1500" cap="none" dirty="0">
                <a:latin typeface="Amasis MT Pro" panose="020B0604020202020204" pitchFamily="18" charset="0"/>
              </a:rPr>
              <a:t>Information gathered</a:t>
            </a:r>
          </a:p>
          <a:p>
            <a:pPr lvl="1"/>
            <a:r>
              <a:rPr lang="en-US" sz="1500" dirty="0">
                <a:latin typeface="Amasis MT Pro" panose="020B0604020202020204" pitchFamily="18" charset="0"/>
              </a:rPr>
              <a:t>Rule of email/login</a:t>
            </a:r>
          </a:p>
          <a:p>
            <a:pPr lvl="2"/>
            <a:r>
              <a:rPr lang="en-US" sz="1500" cap="none" dirty="0">
                <a:latin typeface="Amasis MT Pro" panose="020B0604020202020204" pitchFamily="18" charset="0"/>
              </a:rPr>
              <a:t>(</a:t>
            </a:r>
            <a:r>
              <a:rPr lang="en-US" sz="1500" cap="none" dirty="0" err="1">
                <a:latin typeface="Amasis MT Pro" panose="020B0604020202020204" pitchFamily="18" charset="0"/>
              </a:rPr>
              <a:t>FirstName.LastName</a:t>
            </a:r>
            <a:r>
              <a:rPr lang="en-US" sz="1500" cap="none" dirty="0">
                <a:latin typeface="Amasis MT Pro" panose="020B0604020202020204" pitchFamily="18" charset="0"/>
              </a:rPr>
              <a:t>)@(Country).(company).com</a:t>
            </a:r>
          </a:p>
          <a:p>
            <a:pPr lvl="1"/>
            <a:r>
              <a:rPr lang="en-US" sz="1500" cap="none" dirty="0">
                <a:latin typeface="Amasis MT Pro" panose="020B0604020202020204" pitchFamily="18" charset="0"/>
              </a:rPr>
              <a:t>Rule of password complexity</a:t>
            </a:r>
          </a:p>
          <a:p>
            <a:pPr lvl="1"/>
            <a:r>
              <a:rPr lang="en-US" sz="1500" cap="none" dirty="0">
                <a:latin typeface="Amasis MT Pro" panose="020B0604020202020204" pitchFamily="18" charset="0"/>
              </a:rPr>
              <a:t>List of users</a:t>
            </a:r>
          </a:p>
          <a:p>
            <a:pPr lvl="2"/>
            <a:r>
              <a:rPr lang="en-US" sz="1500" dirty="0">
                <a:latin typeface="Amasis MT Pro" panose="020B0604020202020204" pitchFamily="18" charset="0"/>
              </a:rPr>
              <a:t>Phishing campaigns</a:t>
            </a:r>
          </a:p>
          <a:p>
            <a:pPr lvl="2"/>
            <a:r>
              <a:rPr lang="en-US" sz="1500" cap="none" dirty="0">
                <a:latin typeface="Amasis MT Pro" panose="020B0604020202020204" pitchFamily="18" charset="0"/>
              </a:rPr>
              <a:t>Brute force</a:t>
            </a:r>
          </a:p>
          <a:p>
            <a:pPr lvl="2"/>
            <a:r>
              <a:rPr lang="en-US" sz="1500" cap="none" dirty="0">
                <a:latin typeface="Amasis MT Pro" panose="020B0604020202020204" pitchFamily="18" charset="0"/>
              </a:rPr>
              <a:t>Look for those users on Social Media</a:t>
            </a:r>
          </a:p>
          <a:p>
            <a:r>
              <a:rPr lang="en-US" sz="1500" cap="none" dirty="0">
                <a:latin typeface="Amasis MT Pro" panose="020B0604020202020204" pitchFamily="18" charset="0"/>
              </a:rPr>
              <a:t>Added Problem</a:t>
            </a:r>
          </a:p>
          <a:p>
            <a:pPr lvl="1"/>
            <a:r>
              <a:rPr lang="en-US" sz="1500" cap="none" dirty="0">
                <a:latin typeface="Amasis MT Pro" panose="020B0604020202020204" pitchFamily="18" charset="0"/>
              </a:rPr>
              <a:t>Credentials reuse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0AB0B97-953E-BBB5-414B-5F61AEADB8AD}"/>
              </a:ext>
            </a:extLst>
          </p:cNvPr>
          <p:cNvGrpSpPr/>
          <p:nvPr/>
        </p:nvGrpSpPr>
        <p:grpSpPr>
          <a:xfrm>
            <a:off x="6305005" y="1429905"/>
            <a:ext cx="5320937" cy="5071044"/>
            <a:chOff x="6339840" y="1786956"/>
            <a:chExt cx="3239282" cy="4379674"/>
          </a:xfrm>
        </p:grpSpPr>
        <p:pic>
          <p:nvPicPr>
            <p:cNvPr id="4" name="Content Placeholder 7">
              <a:extLst>
                <a:ext uri="{FF2B5EF4-FFF2-40B4-BE49-F238E27FC236}">
                  <a16:creationId xmlns:a16="http://schemas.microsoft.com/office/drawing/2014/main" id="{5E75CE01-9289-ED56-9075-DDC347B100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339840" y="1997855"/>
              <a:ext cx="3239282" cy="4168775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DF9DF81A-1504-412E-247B-120A7E4C27EE}"/>
                </a:ext>
              </a:extLst>
            </p:cNvPr>
            <p:cNvSpPr/>
            <p:nvPr/>
          </p:nvSpPr>
          <p:spPr>
            <a:xfrm>
              <a:off x="6339840" y="2001347"/>
              <a:ext cx="1790700" cy="144002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8F0BD1B-7B4D-2B76-99BA-62E36A084D89}"/>
                </a:ext>
              </a:extLst>
            </p:cNvPr>
            <p:cNvSpPr/>
            <p:nvPr/>
          </p:nvSpPr>
          <p:spPr>
            <a:xfrm>
              <a:off x="8138160" y="1997855"/>
              <a:ext cx="802520" cy="144002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A88C6E8-6041-5323-8BD4-16F14826F5F2}"/>
                </a:ext>
              </a:extLst>
            </p:cNvPr>
            <p:cNvSpPr txBox="1"/>
            <p:nvPr/>
          </p:nvSpPr>
          <p:spPr>
            <a:xfrm>
              <a:off x="6780019" y="1801143"/>
              <a:ext cx="10668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solidFill>
                    <a:srgbClr val="FF0000"/>
                  </a:solidFill>
                  <a:latin typeface="Amasis MT Pro" panose="02040504050005020304" pitchFamily="18" charset="0"/>
                </a:rPr>
                <a:t>Email/Login</a:t>
              </a:r>
              <a:endParaRPr lang="pt-PT" sz="800" dirty="0">
                <a:solidFill>
                  <a:srgbClr val="FF0000"/>
                </a:solidFill>
                <a:latin typeface="Amasis MT Pro" panose="02040504050005020304" pitchFamily="18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2B451E3-6EF6-E63D-5FBA-5F87B57D9724}"/>
                </a:ext>
              </a:extLst>
            </p:cNvPr>
            <p:cNvSpPr txBox="1"/>
            <p:nvPr/>
          </p:nvSpPr>
          <p:spPr>
            <a:xfrm>
              <a:off x="8138160" y="1786956"/>
              <a:ext cx="10668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solidFill>
                    <a:srgbClr val="FF0000"/>
                  </a:solidFill>
                  <a:latin typeface="Amasis MT Pro" panose="02040504050005020304" pitchFamily="18" charset="0"/>
                </a:rPr>
                <a:t>Password</a:t>
              </a:r>
              <a:endParaRPr lang="pt-PT" sz="800" dirty="0">
                <a:solidFill>
                  <a:srgbClr val="FF0000"/>
                </a:solidFill>
                <a:latin typeface="Amasis MT Pro" panose="020405040500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0874308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Databreach</a:t>
            </a:r>
            <a:br>
              <a:rPr lang="en-US" dirty="0"/>
            </a:br>
            <a:r>
              <a:rPr lang="en-US" dirty="0"/>
              <a:t>	Portuguese domain examples (2018)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pt-PT" sz="1600" cap="none" dirty="0">
                <a:latin typeface="Amasis MT Pro" panose="020B0604020202020204" pitchFamily="18" charset="0"/>
              </a:rPr>
              <a:t>uminho.pt - Universidade do Minho</a:t>
            </a:r>
          </a:p>
          <a:p>
            <a:r>
              <a:rPr lang="pt-PT" sz="1600" cap="none" dirty="0">
                <a:latin typeface="Amasis MT Pro" panose="020B0604020202020204" pitchFamily="18" charset="0"/>
              </a:rPr>
              <a:t>adv.oa.pt - Ordem dos Advogados</a:t>
            </a:r>
          </a:p>
          <a:p>
            <a:r>
              <a:rPr lang="pt-PT" sz="1600" cap="none" dirty="0">
                <a:latin typeface="Amasis MT Pro" panose="020B0604020202020204" pitchFamily="18" charset="0"/>
              </a:rPr>
              <a:t>pj.pt - Policia Judiciária</a:t>
            </a:r>
          </a:p>
          <a:p>
            <a:r>
              <a:rPr lang="pt-PT" sz="1600" cap="none" dirty="0">
                <a:latin typeface="Amasis MT Pro" panose="020B0604020202020204" pitchFamily="18" charset="0"/>
              </a:rPr>
              <a:t>mail.exercito.pt - Exército</a:t>
            </a:r>
          </a:p>
          <a:p>
            <a:r>
              <a:rPr lang="pt-PT" sz="1600" cap="none" dirty="0">
                <a:latin typeface="Amasis MT Pro" panose="020B0604020202020204" pitchFamily="18" charset="0"/>
              </a:rPr>
              <a:t>cm-braga.pt - Câmara Municipal de Braga</a:t>
            </a:r>
          </a:p>
          <a:p>
            <a:r>
              <a:rPr lang="pt-PT" sz="1600" cap="none" dirty="0">
                <a:latin typeface="Amasis MT Pro" panose="020B0604020202020204" pitchFamily="18" charset="0"/>
              </a:rPr>
              <a:t>cm-guimaraes.pt - Câmara Municipal de Guimarães</a:t>
            </a:r>
          </a:p>
          <a:p>
            <a:r>
              <a:rPr lang="pt-PT" sz="1600" cap="none" dirty="0">
                <a:latin typeface="Amasis MT Pro" panose="020B0604020202020204" pitchFamily="18" charset="0"/>
              </a:rPr>
              <a:t>psd.pt - Partido Social Democrata</a:t>
            </a:r>
          </a:p>
          <a:p>
            <a:r>
              <a:rPr lang="pt-PT" sz="1600" cap="none" dirty="0">
                <a:latin typeface="Amasis MT Pro" panose="020B0604020202020204" pitchFamily="18" charset="0"/>
              </a:rPr>
              <a:t>ps.pt - Partido Socialista</a:t>
            </a:r>
          </a:p>
          <a:p>
            <a:r>
              <a:rPr lang="pt-PT" sz="1600" cap="none" dirty="0">
                <a:latin typeface="Amasis MT Pro" panose="020B0604020202020204" pitchFamily="18" charset="0"/>
              </a:rPr>
              <a:t>fcporto.pt - Futebol Clube do Porto</a:t>
            </a:r>
          </a:p>
          <a:p>
            <a:r>
              <a:rPr lang="pt-PT" sz="1600" cap="none" dirty="0">
                <a:latin typeface="Amasis MT Pro" panose="020B0604020202020204" pitchFamily="18" charset="0"/>
              </a:rPr>
              <a:t>min.justiça - Ministério da Justiça</a:t>
            </a:r>
          </a:p>
          <a:p>
            <a:endParaRPr lang="pt-PT" sz="1600" dirty="0">
              <a:latin typeface="Amasis MT Pro" panose="020B0604020202020204" pitchFamily="18" charset="0"/>
            </a:endParaRPr>
          </a:p>
          <a:p>
            <a:r>
              <a:rPr lang="pt-PT" sz="1600" cap="none" dirty="0">
                <a:latin typeface="Amasis MT Pro" panose="020B0604020202020204" pitchFamily="18" charset="0"/>
              </a:rPr>
              <a:t>Were these the sources for criminal “hacker” Rui Pinto ?</a:t>
            </a:r>
          </a:p>
        </p:txBody>
      </p:sp>
    </p:spTree>
    <p:extLst>
      <p:ext uri="{BB962C8B-B14F-4D97-AF65-F5344CB8AC3E}">
        <p14:creationId xmlns:p14="http://schemas.microsoft.com/office/powerpoint/2010/main" val="258500542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353DF-E08B-5139-444F-F7A34D2AC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Wifi</a:t>
            </a:r>
            <a:endParaRPr lang="pt-P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D1544-9FB1-0115-CB55-678A77ADC5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409197728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Wifi</a:t>
            </a:r>
            <a:br>
              <a:rPr lang="en-US" dirty="0"/>
            </a:br>
            <a:r>
              <a:rPr lang="en-US" dirty="0"/>
              <a:t>	World Map - </a:t>
            </a:r>
            <a:r>
              <a:rPr lang="pt-PT" dirty="0"/>
              <a:t>WiFi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cap="none" dirty="0" err="1">
                <a:latin typeface="Amasis MT Pro" panose="020B0604020202020204" pitchFamily="18" charset="0"/>
              </a:rPr>
              <a:t>Wigle</a:t>
            </a:r>
            <a:r>
              <a:rPr lang="en-US" cap="none" dirty="0">
                <a:latin typeface="Amasis MT Pro" panose="020B0604020202020204" pitchFamily="18" charset="0"/>
              </a:rPr>
              <a:t> – shell5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https://wigle.net/map?maplat=41.53443897842117&amp;maplon=-8.437174307569958&amp;mapzoom=21&amp;coloring=density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mac address lookup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https://dnschecker.org/mac-lookup.php?query=68-cc-6e-c0-c7-e1</a:t>
            </a:r>
          </a:p>
          <a:p>
            <a:endParaRPr lang="en-US" cap="none" dirty="0">
              <a:latin typeface="Amasis MT Pro" panose="020B0604020202020204" pitchFamily="18" charset="0"/>
            </a:endParaRPr>
          </a:p>
          <a:p>
            <a:endParaRPr lang="pt-PT" cap="none" dirty="0">
              <a:latin typeface="Amasis MT Pro" panose="020B06040202020202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BFE97A-B17F-E4D0-2CE6-922EC19EE0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9810" y="4317124"/>
            <a:ext cx="6800825" cy="2834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47560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353DF-E08B-5139-444F-F7A34D2AC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Hacker Mentality</a:t>
            </a:r>
            <a:endParaRPr lang="pt-P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D1544-9FB1-0115-CB55-678A77ADC5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44413056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Penetration Test</a:t>
            </a:r>
            <a:br>
              <a:rPr lang="en-US" dirty="0"/>
            </a:br>
            <a:r>
              <a:rPr lang="en-US" dirty="0"/>
              <a:t>	Portugal – </a:t>
            </a:r>
            <a:r>
              <a:rPr lang="en-US" dirty="0" err="1"/>
              <a:t>Ministério</a:t>
            </a:r>
            <a:r>
              <a:rPr lang="en-US" dirty="0"/>
              <a:t> da </a:t>
            </a:r>
            <a:r>
              <a:rPr lang="en-US" dirty="0" err="1"/>
              <a:t>Justiça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How safe is our information?</a:t>
            </a:r>
          </a:p>
          <a:p>
            <a:endParaRPr lang="en-US" sz="1000" cap="none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Site URL: https://www.automovelonline.mj.pt/AutoOnline</a:t>
            </a:r>
            <a:r>
              <a:rPr lang="en-US" b="1" cap="none" dirty="0">
                <a:solidFill>
                  <a:srgbClr val="FF0000"/>
                </a:solidFill>
                <a:latin typeface="Amasis MT Pro" panose="020B0604020202020204" pitchFamily="18" charset="0"/>
              </a:rPr>
              <a:t>Prod</a:t>
            </a:r>
            <a:r>
              <a:rPr lang="en-US" cap="none" dirty="0">
                <a:latin typeface="Amasis MT Pro" panose="020B0604020202020204" pitchFamily="18" charset="0"/>
              </a:rPr>
              <a:t>/</a:t>
            </a:r>
            <a:endParaRPr lang="en-US" dirty="0">
              <a:latin typeface="Amasis MT Pro" panose="020B0604020202020204" pitchFamily="18" charset="0"/>
            </a:endParaRP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Is there a </a:t>
            </a:r>
            <a:r>
              <a:rPr lang="en-US" b="1" cap="none" dirty="0">
                <a:solidFill>
                  <a:srgbClr val="FF0000"/>
                </a:solidFill>
                <a:latin typeface="Amasis MT Pro" panose="020B0604020202020204" pitchFamily="18" charset="0"/>
              </a:rPr>
              <a:t>DEV</a:t>
            </a:r>
            <a:r>
              <a:rPr lang="en-US" cap="none" dirty="0">
                <a:latin typeface="Amasis MT Pro" panose="020B0604020202020204" pitchFamily="18" charset="0"/>
              </a:rPr>
              <a:t> site?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Error shows software and version (Apache Tomcat/8.0.41)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Are there exploits? Exploit Database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endParaRPr lang="en-US" sz="1000" cap="none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Automatic testing website (</a:t>
            </a:r>
            <a:r>
              <a:rPr lang="en-US" cap="none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endParaRPr lang="en-US" sz="1000" cap="none" dirty="0">
              <a:latin typeface="Amasis MT Pro" panose="020B0604020202020204" pitchFamily="18" charset="0"/>
            </a:endParaRPr>
          </a:p>
          <a:p>
            <a:r>
              <a:rPr lang="pt-PT" dirty="0">
                <a:latin typeface="Amasis MT Pro" panose="020B0604020202020204" pitchFamily="18" charset="0"/>
              </a:rPr>
              <a:t>Are these tests legal?</a:t>
            </a:r>
          </a:p>
          <a:p>
            <a:pPr lvl="1"/>
            <a:r>
              <a:rPr lang="pt-PT" cap="none" dirty="0">
                <a:latin typeface="Amasis MT Pro" panose="020B0604020202020204" pitchFamily="18" charset="0"/>
              </a:rPr>
              <a:t>If you don’t own the site, it’s usually not legal or allowed.</a:t>
            </a:r>
          </a:p>
        </p:txBody>
      </p:sp>
    </p:spTree>
    <p:extLst>
      <p:ext uri="{BB962C8B-B14F-4D97-AF65-F5344CB8AC3E}">
        <p14:creationId xmlns:p14="http://schemas.microsoft.com/office/powerpoint/2010/main" val="189191660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353DF-E08B-5139-444F-F7A34D2AC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Capture The Flag</a:t>
            </a:r>
            <a:endParaRPr lang="pt-P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D1544-9FB1-0115-CB55-678A77ADC5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0862409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65777-9950-41FF-C4F1-DCFAF627B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Laws</a:t>
            </a:r>
            <a:br>
              <a:rPr lang="en-US" dirty="0"/>
            </a:br>
            <a:r>
              <a:rPr lang="en-US" dirty="0"/>
              <a:t>	Portuguese Law and Organizations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F3405-B50D-8DD1-06B0-90D32A1508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latin typeface="Amasis MT Pro" panose="02040504050005020304" pitchFamily="18" charset="0"/>
              </a:rPr>
              <a:t>Diário</a:t>
            </a:r>
            <a:r>
              <a:rPr lang="en-US" dirty="0">
                <a:latin typeface="Amasis MT Pro" panose="02040504050005020304" pitchFamily="18" charset="0"/>
              </a:rPr>
              <a:t> República </a:t>
            </a:r>
            <a:r>
              <a:rPr lang="en-US" dirty="0" err="1">
                <a:latin typeface="Amasis MT Pro" panose="02040504050005020304" pitchFamily="18" charset="0"/>
              </a:rPr>
              <a:t>Eletrónico</a:t>
            </a:r>
            <a:r>
              <a:rPr lang="en-US" dirty="0">
                <a:latin typeface="Amasis MT Pro" panose="02040504050005020304" pitchFamily="18" charset="0"/>
              </a:rPr>
              <a:t> (</a:t>
            </a:r>
            <a:r>
              <a:rPr lang="en-US" dirty="0">
                <a:latin typeface="Amasis MT Pro" panose="02040504050005020304" pitchFamily="18" charset="0"/>
                <a:hlinkClick r:id="rId2"/>
              </a:rPr>
              <a:t>link</a:t>
            </a:r>
            <a:r>
              <a:rPr lang="en-US" dirty="0">
                <a:latin typeface="Amasis MT Pro" panose="02040504050005020304" pitchFamily="18" charset="0"/>
              </a:rPr>
              <a:t>)</a:t>
            </a:r>
          </a:p>
          <a:p>
            <a:r>
              <a:rPr lang="en-US" dirty="0">
                <a:latin typeface="Amasis MT Pro" panose="02040504050005020304" pitchFamily="18" charset="0"/>
              </a:rPr>
              <a:t>ANACOM (</a:t>
            </a:r>
            <a:r>
              <a:rPr lang="en-US" dirty="0">
                <a:latin typeface="Amasis MT Pro" panose="02040504050005020304" pitchFamily="18" charset="0"/>
                <a:hlinkClick r:id="rId3"/>
              </a:rPr>
              <a:t>link</a:t>
            </a:r>
            <a:r>
              <a:rPr lang="en-US" dirty="0">
                <a:latin typeface="Amasis MT Pro" panose="02040504050005020304" pitchFamily="18" charset="0"/>
              </a:rPr>
              <a:t>)</a:t>
            </a:r>
          </a:p>
          <a:p>
            <a:endParaRPr lang="en-US" dirty="0">
              <a:latin typeface="Amasis MT Pro" panose="02040504050005020304" pitchFamily="18" charset="0"/>
            </a:endParaRPr>
          </a:p>
          <a:p>
            <a:r>
              <a:rPr lang="pt-PT" dirty="0">
                <a:latin typeface="Amasis MT Pro" panose="02040504050005020304" pitchFamily="18" charset="0"/>
              </a:rPr>
              <a:t>CNCS – Centro Nacional de Cibersegurança</a:t>
            </a:r>
          </a:p>
          <a:p>
            <a:pPr lvl="1"/>
            <a:r>
              <a:rPr lang="en-US" sz="1800" dirty="0">
                <a:latin typeface="Amasis MT Pro" panose="02040504050005020304" pitchFamily="18" charset="0"/>
              </a:rPr>
              <a:t>Incident Notification</a:t>
            </a:r>
          </a:p>
          <a:p>
            <a:pPr lvl="1"/>
            <a:r>
              <a:rPr lang="en-US" sz="1800" dirty="0">
                <a:latin typeface="Amasis MT Pro" panose="02040504050005020304" pitchFamily="18" charset="0"/>
              </a:rPr>
              <a:t>CERT.PT (</a:t>
            </a:r>
            <a:r>
              <a:rPr lang="en-US" sz="1800" dirty="0">
                <a:latin typeface="Amasis MT Pro" panose="02040504050005020304" pitchFamily="18" charset="0"/>
                <a:hlinkClick r:id="rId4"/>
              </a:rPr>
              <a:t>link</a:t>
            </a:r>
            <a:r>
              <a:rPr lang="en-US" sz="1800" dirty="0">
                <a:latin typeface="Amasis MT Pro" panose="02040504050005020304" pitchFamily="18" charset="0"/>
              </a:rPr>
              <a:t>)</a:t>
            </a:r>
          </a:p>
          <a:p>
            <a:r>
              <a:rPr lang="pt-PT" dirty="0">
                <a:latin typeface="Amasis MT Pro" panose="02040504050005020304" pitchFamily="18" charset="0"/>
              </a:rPr>
              <a:t>Unidade Nacional de Combate ao Cibercrime e à Criminalidade Tecnológica (UNC3T) (</a:t>
            </a:r>
            <a:r>
              <a:rPr lang="pt-PT" dirty="0">
                <a:latin typeface="Amasis MT Pro" panose="02040504050005020304" pitchFamily="18" charset="0"/>
                <a:hlinkClick r:id="rId5"/>
              </a:rPr>
              <a:t>link</a:t>
            </a:r>
            <a:r>
              <a:rPr lang="pt-PT" dirty="0">
                <a:latin typeface="Amasis MT Pro" panose="02040504050005020304" pitchFamily="18" charset="0"/>
              </a:rPr>
              <a:t>)</a:t>
            </a:r>
            <a:endParaRPr lang="en-US" dirty="0">
              <a:latin typeface="Amasis MT Pro" panose="02040504050005020304" pitchFamily="18" charset="0"/>
            </a:endParaRPr>
          </a:p>
          <a:p>
            <a:r>
              <a:rPr lang="pt-PT" dirty="0">
                <a:latin typeface="Amasis MT Pro" panose="02040504050005020304" pitchFamily="18" charset="0"/>
              </a:rPr>
              <a:t>Ministério Público (</a:t>
            </a:r>
            <a:r>
              <a:rPr lang="pt-PT" dirty="0">
                <a:latin typeface="Amasis MT Pro" panose="02040504050005020304" pitchFamily="18" charset="0"/>
                <a:hlinkClick r:id="rId6"/>
              </a:rPr>
              <a:t>link</a:t>
            </a:r>
            <a:r>
              <a:rPr lang="pt-PT" dirty="0">
                <a:latin typeface="Amasis MT Pro" panose="02040504050005020304" pitchFamily="18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09883999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CTF</a:t>
            </a:r>
            <a:br>
              <a:rPr lang="en-US" dirty="0"/>
            </a:br>
            <a:r>
              <a:rPr lang="en-US" dirty="0"/>
              <a:t>	Capture The Flag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cap="none" dirty="0">
                <a:latin typeface="Amasis MT Pro" panose="020B0604020202020204" pitchFamily="18" charset="0"/>
              </a:rPr>
              <a:t>TryHackMe - https://tryhackme.com/</a:t>
            </a:r>
          </a:p>
          <a:p>
            <a:r>
              <a:rPr lang="sv-SE" cap="none" dirty="0">
                <a:latin typeface="Amasis MT Pro" panose="020B0604020202020204" pitchFamily="18" charset="0"/>
              </a:rPr>
              <a:t>HackTheBox - https://www.hackthebox.eu/</a:t>
            </a:r>
          </a:p>
          <a:p>
            <a:r>
              <a:rPr lang="sv-SE" cap="none" dirty="0">
                <a:latin typeface="Amasis MT Pro" panose="020B0604020202020204" pitchFamily="18" charset="0"/>
              </a:rPr>
              <a:t>VulnHub - https://www.vulnhub.com/</a:t>
            </a:r>
          </a:p>
          <a:p>
            <a:r>
              <a:rPr lang="sv-SE" cap="none" dirty="0">
                <a:latin typeface="Amasis MT Pro" panose="020B0604020202020204" pitchFamily="18" charset="0"/>
              </a:rPr>
              <a:t>OTW - https://overthewire.org/wargames/</a:t>
            </a:r>
          </a:p>
          <a:p>
            <a:r>
              <a:rPr lang="sv-SE" cap="none" dirty="0">
                <a:latin typeface="Amasis MT Pro" panose="020B0604020202020204" pitchFamily="18" charset="0"/>
              </a:rPr>
              <a:t>PicoCTF - https://picoctf.org/</a:t>
            </a:r>
          </a:p>
          <a:p>
            <a:r>
              <a:rPr lang="sv-SE" cap="none" dirty="0">
                <a:latin typeface="Amasis MT Pro" panose="020B0604020202020204" pitchFamily="18" charset="0"/>
              </a:rPr>
              <a:t>CryptoPals - https://cryptopals.com/</a:t>
            </a:r>
          </a:p>
          <a:p>
            <a:r>
              <a:rPr lang="sv-SE" cap="none" dirty="0">
                <a:latin typeface="Amasis MT Pro" panose="020B0604020202020204" pitchFamily="18" charset="0"/>
              </a:rPr>
              <a:t>CryptoHack - https://cryptohack.org/</a:t>
            </a:r>
          </a:p>
          <a:p>
            <a:endParaRPr lang="pt-PT" cap="none" dirty="0">
              <a:latin typeface="Amasis MT Pro" panose="020B0604020202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78795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CTF</a:t>
            </a:r>
            <a:br>
              <a:rPr lang="en-US" dirty="0"/>
            </a:br>
            <a:r>
              <a:rPr lang="en-US" dirty="0"/>
              <a:t>	THM – Try Hack Me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5523169" cy="388077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Try Hack Me (</a:t>
            </a:r>
            <a:r>
              <a:rPr lang="en-US" dirty="0">
                <a:hlinkClick r:id="rId3"/>
              </a:rPr>
              <a:t>link</a:t>
            </a:r>
            <a:r>
              <a:rPr lang="en-US" dirty="0"/>
              <a:t>)</a:t>
            </a:r>
          </a:p>
          <a:p>
            <a:pPr lvl="1"/>
            <a:r>
              <a:rPr lang="en-US" dirty="0" err="1"/>
              <a:t>TryHackMe</a:t>
            </a:r>
            <a:r>
              <a:rPr lang="en-US" dirty="0"/>
              <a:t> is a free online platform for learning cyber security, using hands-on exercises and labs, all through your browser!</a:t>
            </a:r>
          </a:p>
          <a:p>
            <a:r>
              <a:rPr lang="en-US" dirty="0"/>
              <a:t>Learn</a:t>
            </a:r>
          </a:p>
          <a:p>
            <a:pPr lvl="1"/>
            <a:r>
              <a:rPr lang="en-US" dirty="0"/>
              <a:t>Our content is guided with interactive exercises based on real world scenarios, from hacking machines to investigating attacks, we've got you covered.</a:t>
            </a:r>
          </a:p>
          <a:p>
            <a:r>
              <a:rPr lang="en-US" dirty="0"/>
              <a:t>Practice</a:t>
            </a:r>
          </a:p>
          <a:p>
            <a:pPr lvl="1"/>
            <a:r>
              <a:rPr lang="en-US" dirty="0"/>
              <a:t>Put your knowledge into practice with gamified cyber security challenges.</a:t>
            </a:r>
          </a:p>
          <a:p>
            <a:r>
              <a:rPr lang="en-US" dirty="0"/>
              <a:t>Cost – Free or $10/month</a:t>
            </a:r>
          </a:p>
        </p:txBody>
      </p:sp>
      <p:pic>
        <p:nvPicPr>
          <p:cNvPr id="4" name="Content Placeholder 7">
            <a:extLst>
              <a:ext uri="{FF2B5EF4-FFF2-40B4-BE49-F238E27FC236}">
                <a16:creationId xmlns:a16="http://schemas.microsoft.com/office/drawing/2014/main" id="{22699691-1568-FB42-FEE3-91760F731A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1682" y="2160589"/>
            <a:ext cx="5252984" cy="4168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45952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CTF</a:t>
            </a:r>
            <a:br>
              <a:rPr lang="en-US" dirty="0"/>
            </a:br>
            <a:r>
              <a:rPr lang="en-US" dirty="0"/>
              <a:t>	HTB –Hack The Box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5523169" cy="388077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Hack The Box (</a:t>
            </a:r>
            <a:r>
              <a:rPr lang="en-US" dirty="0">
                <a:hlinkClick r:id="rId3"/>
              </a:rPr>
              <a:t>link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Hack The Box is a massive, online cybersecurity training platform, allowing individuals, companies, universities and all kinds of organizations around the world  to level up their hacking skills.</a:t>
            </a:r>
          </a:p>
          <a:p>
            <a:r>
              <a:rPr lang="en-US" dirty="0"/>
              <a:t>Challenges</a:t>
            </a:r>
          </a:p>
          <a:p>
            <a:pPr lvl="1"/>
            <a:r>
              <a:rPr lang="en-US" dirty="0"/>
              <a:t>Hardware, Crypto, </a:t>
            </a:r>
            <a:r>
              <a:rPr lang="en-US" dirty="0" err="1"/>
              <a:t>Pwn</a:t>
            </a:r>
            <a:r>
              <a:rPr lang="en-US" dirty="0"/>
              <a:t>, Mobile, Reversing, Web, …</a:t>
            </a:r>
          </a:p>
          <a:p>
            <a:r>
              <a:rPr lang="en-US" dirty="0"/>
              <a:t>Machines / Tracks</a:t>
            </a:r>
          </a:p>
          <a:p>
            <a:r>
              <a:rPr lang="en-US" dirty="0"/>
              <a:t>Cost – Free / €12/month</a:t>
            </a:r>
          </a:p>
          <a:p>
            <a:r>
              <a:rPr lang="en-US" dirty="0"/>
              <a:t>Job Board</a:t>
            </a:r>
          </a:p>
          <a:p>
            <a:endParaRPr lang="en-US" dirty="0"/>
          </a:p>
        </p:txBody>
      </p:sp>
      <p:pic>
        <p:nvPicPr>
          <p:cNvPr id="5" name="Content Placeholder 9">
            <a:extLst>
              <a:ext uri="{FF2B5EF4-FFF2-40B4-BE49-F238E27FC236}">
                <a16:creationId xmlns:a16="http://schemas.microsoft.com/office/drawing/2014/main" id="{E7728206-D5A4-6852-F90E-45905627A7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5833" y="2160589"/>
            <a:ext cx="5643642" cy="3961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3016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CTF</a:t>
            </a:r>
            <a:br>
              <a:rPr lang="en-US" dirty="0"/>
            </a:br>
            <a:r>
              <a:rPr lang="en-US" dirty="0"/>
              <a:t>	OTW –Over The Wire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5523169" cy="3880773"/>
          </a:xfrm>
        </p:spPr>
        <p:txBody>
          <a:bodyPr>
            <a:normAutofit/>
          </a:bodyPr>
          <a:lstStyle/>
          <a:p>
            <a:r>
              <a:rPr lang="en-US" dirty="0"/>
              <a:t>Over The Wire (</a:t>
            </a:r>
            <a:r>
              <a:rPr lang="en-US" dirty="0">
                <a:hlinkClick r:id="rId3"/>
              </a:rPr>
              <a:t>link</a:t>
            </a:r>
            <a:r>
              <a:rPr lang="en-US" dirty="0"/>
              <a:t>)</a:t>
            </a:r>
          </a:p>
          <a:p>
            <a:r>
              <a:rPr lang="en-US" dirty="0"/>
              <a:t>Linux and Web based games</a:t>
            </a:r>
          </a:p>
          <a:p>
            <a:pPr lvl="1"/>
            <a:r>
              <a:rPr lang="en-US" dirty="0"/>
              <a:t>Linux - Bandit </a:t>
            </a:r>
          </a:p>
          <a:p>
            <a:pPr lvl="1"/>
            <a:r>
              <a:rPr lang="en-US" dirty="0"/>
              <a:t>Web - </a:t>
            </a:r>
            <a:r>
              <a:rPr lang="en-US" dirty="0" err="1"/>
              <a:t>Natas</a:t>
            </a:r>
            <a:endParaRPr lang="en-US" dirty="0"/>
          </a:p>
          <a:p>
            <a:endParaRPr lang="en-US" dirty="0"/>
          </a:p>
        </p:txBody>
      </p:sp>
      <p:pic>
        <p:nvPicPr>
          <p:cNvPr id="6" name="Content Placeholder 11">
            <a:extLst>
              <a:ext uri="{FF2B5EF4-FFF2-40B4-BE49-F238E27FC236}">
                <a16:creationId xmlns:a16="http://schemas.microsoft.com/office/drawing/2014/main" id="{0EE70D39-E8C0-577E-1FB8-A6D85204BA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5668" y="2160589"/>
            <a:ext cx="6181353" cy="3880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31872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License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cap="none" dirty="0">
                <a:latin typeface="Amasis MT Pro" panose="020B0604020202020204" pitchFamily="18" charset="0"/>
              </a:rPr>
              <a:t>Feel free to use/modify/share</a:t>
            </a:r>
          </a:p>
          <a:p>
            <a:r>
              <a:rPr lang="en-US" dirty="0">
                <a:latin typeface="Amasis MT Pro" panose="020B0604020202020204" pitchFamily="18" charset="0"/>
              </a:rPr>
              <a:t>teach</a:t>
            </a:r>
            <a:endParaRPr lang="en-US" cap="none" dirty="0">
              <a:latin typeface="Amasis MT Pro" panose="020B0604020202020204" pitchFamily="18" charset="0"/>
            </a:endParaRPr>
          </a:p>
          <a:p>
            <a:endParaRPr lang="pt-PT" cap="none" dirty="0">
              <a:latin typeface="Amasis MT Pro" panose="020B0604020202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46306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353DF-E08B-5139-444F-F7A34D2AC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Search, and then search again</a:t>
            </a:r>
            <a:endParaRPr lang="pt-P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D1544-9FB1-0115-CB55-678A77ADC5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648206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Am I</a:t>
            </a:r>
            <a:br>
              <a:rPr lang="en-US" dirty="0"/>
            </a:br>
            <a:r>
              <a:rPr lang="en-US" dirty="0"/>
              <a:t>	Let’s OSINT me </a:t>
            </a:r>
            <a:r>
              <a:rPr lang="en-US" dirty="0">
                <a:sym typeface="Wingdings" panose="05000000000000000000" pitchFamily="2" charset="2"/>
              </a:rPr>
              <a:t>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cap="none" dirty="0">
                <a:latin typeface="Amasis MT Pro" panose="020B0604020202020204" pitchFamily="18" charset="0"/>
              </a:rPr>
              <a:t>Just got a name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Pedro António Oliveira Vieira </a:t>
            </a:r>
          </a:p>
          <a:p>
            <a:r>
              <a:rPr lang="en-US" dirty="0">
                <a:latin typeface="Amasis MT Pro" panose="020B0604020202020204" pitchFamily="18" charset="0"/>
              </a:rPr>
              <a:t>Google (</a:t>
            </a:r>
            <a:r>
              <a:rPr lang="en-US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Google “Improved Search” (</a:t>
            </a:r>
            <a:r>
              <a:rPr lang="en-US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LinkedIn (</a:t>
            </a:r>
            <a:r>
              <a:rPr lang="en-US" cap="none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Public profile was showing way too much</a:t>
            </a:r>
            <a:endParaRPr lang="en-US" cap="none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Certified</a:t>
            </a:r>
            <a:r>
              <a:rPr lang="en-US" dirty="0">
                <a:latin typeface="Amasis MT Pro" panose="020B0604020202020204" pitchFamily="18" charset="0"/>
              </a:rPr>
              <a:t> </a:t>
            </a:r>
            <a:r>
              <a:rPr lang="en-US" b="1" u="sng" cap="none" dirty="0">
                <a:latin typeface="Amasis MT Pro" panose="020B0604020202020204" pitchFamily="18" charset="0"/>
              </a:rPr>
              <a:t>Ethical</a:t>
            </a:r>
            <a:r>
              <a:rPr lang="en-US" cap="none" dirty="0">
                <a:latin typeface="Amasis MT Pro" panose="020B0604020202020204" pitchFamily="18" charset="0"/>
              </a:rPr>
              <a:t> Hacker (</a:t>
            </a:r>
            <a:r>
              <a:rPr lang="en-US" cap="none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pPr marL="0" indent="0">
              <a:buNone/>
            </a:pPr>
            <a:r>
              <a:rPr lang="en-US" cap="none" dirty="0">
                <a:latin typeface="Amasis MT Pro" panose="020B0604020202020204" pitchFamily="18" charset="0"/>
              </a:rPr>
              <a:t> </a:t>
            </a:r>
          </a:p>
          <a:p>
            <a:endParaRPr lang="pt-PT" cap="none" dirty="0">
              <a:latin typeface="Amasis MT Pro" panose="020B0604020202020204" pitchFamily="18" charset="0"/>
            </a:endParaRPr>
          </a:p>
        </p:txBody>
      </p:sp>
      <p:pic>
        <p:nvPicPr>
          <p:cNvPr id="7" name="Picture 6" descr="A person wearing sunglasses&#10;&#10;Description automatically generated with medium confidence">
            <a:extLst>
              <a:ext uri="{FF2B5EF4-FFF2-40B4-BE49-F238E27FC236}">
                <a16:creationId xmlns:a16="http://schemas.microsoft.com/office/drawing/2014/main" id="{76D9A650-7D6D-D8C5-DEB1-C584D88C37E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185" y="2160589"/>
            <a:ext cx="2143033" cy="3592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2793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are </a:t>
            </a:r>
            <a:r>
              <a:rPr lang="en-US" b="1" u="sng" dirty="0"/>
              <a:t>YOU</a:t>
            </a:r>
            <a:br>
              <a:rPr lang="en-US" dirty="0"/>
            </a:br>
            <a:r>
              <a:rPr lang="en-US" dirty="0"/>
              <a:t>	Search yourself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Search your name on Google and analyze the results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As you saw the search can be improved</a:t>
            </a:r>
          </a:p>
          <a:p>
            <a:pPr marL="0" indent="0">
              <a:buNone/>
            </a:pPr>
            <a:endParaRPr lang="en-US" cap="none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Some results can/will include: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Friends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Work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School grades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BI - Identity Card Number (yes)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NIF – Tax Identification Number</a:t>
            </a:r>
          </a:p>
          <a:p>
            <a:endParaRPr lang="en-US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That is typically information to </a:t>
            </a:r>
            <a:r>
              <a:rPr lang="en-US" b="1" cap="none" dirty="0">
                <a:latin typeface="Amasis MT Pro" panose="020B0604020202020204" pitchFamily="18" charset="0"/>
              </a:rPr>
              <a:t>verify </a:t>
            </a:r>
            <a:r>
              <a:rPr lang="en-US" b="1" dirty="0">
                <a:latin typeface="Amasis MT Pro" panose="020B0604020202020204" pitchFamily="18" charset="0"/>
              </a:rPr>
              <a:t>your identity</a:t>
            </a:r>
            <a:r>
              <a:rPr lang="en-US" dirty="0">
                <a:latin typeface="Amasis MT Pro" panose="020B0604020202020204" pitchFamily="18" charset="0"/>
              </a:rPr>
              <a:t> over a phone call.</a:t>
            </a:r>
            <a:endParaRPr lang="en-US" cap="none" dirty="0">
              <a:latin typeface="Amasis MT Pro" panose="020B0604020202020204" pitchFamily="18" charset="0"/>
            </a:endParaRPr>
          </a:p>
          <a:p>
            <a:pPr marL="0" indent="0">
              <a:buNone/>
            </a:pPr>
            <a:r>
              <a:rPr lang="en-US" cap="none" dirty="0">
                <a:latin typeface="Amasis MT Pro" panose="020B0604020202020204" pitchFamily="18" charset="0"/>
              </a:rPr>
              <a:t> </a:t>
            </a:r>
          </a:p>
          <a:p>
            <a:endParaRPr lang="pt-PT" cap="none" dirty="0">
              <a:latin typeface="Amasis MT Pro" panose="020B0604020202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1268545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TM02900688[[fn=Facet]]</Template>
  <TotalTime>2335</TotalTime>
  <Words>3037</Words>
  <Application>Microsoft Office PowerPoint</Application>
  <PresentationFormat>Widescreen</PresentationFormat>
  <Paragraphs>552</Paragraphs>
  <Slides>64</Slides>
  <Notes>47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64</vt:i4>
      </vt:variant>
    </vt:vector>
  </HeadingPairs>
  <TitlesOfParts>
    <vt:vector size="70" baseType="lpstr">
      <vt:lpstr>Amasis MT Pro</vt:lpstr>
      <vt:lpstr>Arial</vt:lpstr>
      <vt:lpstr>Calibri</vt:lpstr>
      <vt:lpstr>Trebuchet MS</vt:lpstr>
      <vt:lpstr>Wingdings 3</vt:lpstr>
      <vt:lpstr>Facet</vt:lpstr>
      <vt:lpstr>OSINT</vt:lpstr>
      <vt:lpstr>OSINT – Open-source intelligence  Digital Footprint</vt:lpstr>
      <vt:lpstr>Disclaimer &amp; Laws</vt:lpstr>
      <vt:lpstr>Disclaimer  Boring but necessary</vt:lpstr>
      <vt:lpstr>Disclaimer  Avoid illegal activities</vt:lpstr>
      <vt:lpstr>Laws  Portuguese Law and Organizations</vt:lpstr>
      <vt:lpstr>Search, and then search again</vt:lpstr>
      <vt:lpstr>Who Am I  Let’s OSINT me </vt:lpstr>
      <vt:lpstr>Who are YOU  Search yourself</vt:lpstr>
      <vt:lpstr>Search Engines   Internet is more than Google</vt:lpstr>
      <vt:lpstr>Google Dorks  Commonly used searches</vt:lpstr>
      <vt:lpstr>Search operators  Improve the search</vt:lpstr>
      <vt:lpstr>Search   Dork Examples</vt:lpstr>
      <vt:lpstr>Search   Dork Examples</vt:lpstr>
      <vt:lpstr>ONLINE SAFETY</vt:lpstr>
      <vt:lpstr>Helping Tools  Safety</vt:lpstr>
      <vt:lpstr>Helping Tools  Privacy</vt:lpstr>
      <vt:lpstr>Helping Tools  Reverse Tracking</vt:lpstr>
      <vt:lpstr>Passwords / Credentials  Please don’t share</vt:lpstr>
      <vt:lpstr>OSINT</vt:lpstr>
      <vt:lpstr>OSINT  Personal Information</vt:lpstr>
      <vt:lpstr>Awareness  True stories</vt:lpstr>
      <vt:lpstr>Deadly Social Media  The Final Hours of Pop Smoke</vt:lpstr>
      <vt:lpstr>OSINT  Tools &amp; more tools</vt:lpstr>
      <vt:lpstr>OSINT  Profiling</vt:lpstr>
      <vt:lpstr>OSINT  Profiling</vt:lpstr>
      <vt:lpstr>OSINT  Profiling - Professional</vt:lpstr>
      <vt:lpstr>OSINT PT</vt:lpstr>
      <vt:lpstr>OSINT  Portugal – Public contracts</vt:lpstr>
      <vt:lpstr>OSINT  Portugal – Vehicle Information</vt:lpstr>
      <vt:lpstr>OSINT  Portugal –Insurance Information</vt:lpstr>
      <vt:lpstr>OSINT  Portugal Specific</vt:lpstr>
      <vt:lpstr>OSINT GEO</vt:lpstr>
      <vt:lpstr>OSINT - Photos  Lots of Information</vt:lpstr>
      <vt:lpstr>OSINT - Photos  Metadata</vt:lpstr>
      <vt:lpstr>OSINT  (Reverse) Image search</vt:lpstr>
      <vt:lpstr>OSINT  Street View</vt:lpstr>
      <vt:lpstr>OSINT  Maps</vt:lpstr>
      <vt:lpstr>Search  Satelite View</vt:lpstr>
      <vt:lpstr>Search  Geolocation</vt:lpstr>
      <vt:lpstr>OSINT MEMORY</vt:lpstr>
      <vt:lpstr>Wayback Machine  Internet  in the past</vt:lpstr>
      <vt:lpstr>OSINT IOT</vt:lpstr>
      <vt:lpstr>Shodan  Internet of Things</vt:lpstr>
      <vt:lpstr>Shodan  Internet of Things</vt:lpstr>
      <vt:lpstr>Shodan  Internet of Things</vt:lpstr>
      <vt:lpstr>Shodan  Internet of Things - Images</vt:lpstr>
      <vt:lpstr>Shodan  Industrial Control Systems</vt:lpstr>
      <vt:lpstr>Shodan  Portugal – Internet Exposure</vt:lpstr>
      <vt:lpstr>Insecure  Insecure Cameras</vt:lpstr>
      <vt:lpstr>Databreach</vt:lpstr>
      <vt:lpstr>Databreach  Is not a thing of the past</vt:lpstr>
      <vt:lpstr>Databreach  Company credentials ?</vt:lpstr>
      <vt:lpstr>Databreach  Portuguese domain examples (2018)</vt:lpstr>
      <vt:lpstr>Wifi</vt:lpstr>
      <vt:lpstr>Wifi  World Map - WiFi Networks</vt:lpstr>
      <vt:lpstr>Hacker Mentality</vt:lpstr>
      <vt:lpstr>Penetration Test  Portugal – Ministério da Justiça</vt:lpstr>
      <vt:lpstr>Capture The Flag</vt:lpstr>
      <vt:lpstr>CTF  Capture The Flag</vt:lpstr>
      <vt:lpstr>CTF  THM – Try Hack Me</vt:lpstr>
      <vt:lpstr>CTF  HTB –Hack The Box</vt:lpstr>
      <vt:lpstr>CTF  OTW –Over The Wire</vt:lpstr>
      <vt:lpstr>License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OSINT</dc:title>
  <dc:creator>Pedro Vieira</dc:creator>
  <cp:lastModifiedBy>Pedro Vieira</cp:lastModifiedBy>
  <cp:revision>166</cp:revision>
  <dcterms:created xsi:type="dcterms:W3CDTF">2022-07-02T11:00:59Z</dcterms:created>
  <dcterms:modified xsi:type="dcterms:W3CDTF">2022-07-20T19:52:37Z</dcterms:modified>
</cp:coreProperties>
</file>

<file path=docProps/thumbnail.jpeg>
</file>